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7" r:id="rId2"/>
    <p:sldId id="264" r:id="rId3"/>
    <p:sldId id="263" r:id="rId4"/>
    <p:sldId id="265" r:id="rId5"/>
    <p:sldId id="266" r:id="rId6"/>
    <p:sldId id="267" r:id="rId7"/>
    <p:sldId id="268" r:id="rId8"/>
    <p:sldId id="269" r:id="rId9"/>
    <p:sldId id="270" r:id="rId10"/>
    <p:sldId id="271" r:id="rId11"/>
    <p:sldId id="272" r:id="rId12"/>
    <p:sldId id="273" r:id="rId13"/>
    <p:sldId id="274" r:id="rId14"/>
    <p:sldId id="276" r:id="rId15"/>
    <p:sldId id="277" r:id="rId16"/>
    <p:sldId id="278" r:id="rId17"/>
    <p:sldId id="279" r:id="rId18"/>
    <p:sldId id="280" r:id="rId19"/>
    <p:sldId id="281" r:id="rId20"/>
    <p:sldId id="282" r:id="rId21"/>
    <p:sldId id="283" r:id="rId22"/>
    <p:sldId id="286" r:id="rId23"/>
    <p:sldId id="287" r:id="rId24"/>
    <p:sldId id="288" r:id="rId25"/>
    <p:sldId id="289" r:id="rId26"/>
    <p:sldId id="290" r:id="rId27"/>
    <p:sldId id="2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31"/>
    <p:restoredTop sz="94422"/>
  </p:normalViewPr>
  <p:slideViewPr>
    <p:cSldViewPr snapToGrid="0">
      <p:cViewPr varScale="1">
        <p:scale>
          <a:sx n="121" d="100"/>
          <a:sy n="121" d="100"/>
        </p:scale>
        <p:origin x="1096"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3</a:t>
            </a:fld>
            <a:endParaRPr lang="en-US"/>
          </a:p>
        </p:txBody>
      </p:sp>
    </p:spTree>
    <p:extLst>
      <p:ext uri="{BB962C8B-B14F-4D97-AF65-F5344CB8AC3E}">
        <p14:creationId xmlns:p14="http://schemas.microsoft.com/office/powerpoint/2010/main" val="209897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12</a:t>
            </a:fld>
            <a:endParaRPr lang="en-US"/>
          </a:p>
        </p:txBody>
      </p:sp>
    </p:spTree>
    <p:extLst>
      <p:ext uri="{BB962C8B-B14F-4D97-AF65-F5344CB8AC3E}">
        <p14:creationId xmlns:p14="http://schemas.microsoft.com/office/powerpoint/2010/main" val="2780762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13</a:t>
            </a:fld>
            <a:endParaRPr lang="en-US"/>
          </a:p>
        </p:txBody>
      </p:sp>
    </p:spTree>
    <p:extLst>
      <p:ext uri="{BB962C8B-B14F-4D97-AF65-F5344CB8AC3E}">
        <p14:creationId xmlns:p14="http://schemas.microsoft.com/office/powerpoint/2010/main" val="3198931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14</a:t>
            </a:fld>
            <a:endParaRPr lang="en-US"/>
          </a:p>
        </p:txBody>
      </p:sp>
    </p:spTree>
    <p:extLst>
      <p:ext uri="{BB962C8B-B14F-4D97-AF65-F5344CB8AC3E}">
        <p14:creationId xmlns:p14="http://schemas.microsoft.com/office/powerpoint/2010/main" val="364525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Avengers: Endgame, the narrative can be analyzed using Freytag’s Pyramid, which highlights the structure of the story. Here’s how each part of the film fits into the model:</a:t>
            </a:r>
          </a:p>
          <a:p>
            <a:endParaRPr lang="en-US" dirty="0"/>
          </a:p>
          <a:p>
            <a:r>
              <a:rPr lang="en-US" dirty="0"/>
              <a:t>1. Exposition:</a:t>
            </a:r>
          </a:p>
          <a:p>
            <a:r>
              <a:rPr lang="en-US" dirty="0"/>
              <a:t>Purpose: Introduce the setting, characters, and initial situation.</a:t>
            </a:r>
          </a:p>
          <a:p>
            <a:r>
              <a:rPr lang="en-US" dirty="0"/>
              <a:t>Content: The film begins with a world devastated by Thanos’ snap, which wiped out half of all life in the universe. The surviving Avengers are introduced in a state of grief and loss. We see how the snap has affected the world, with characters like Tony Stark stranded in space, and the remaining Avengers struggling to cope with their failure. The exposition sets up the main conflict: the heroes' desire to undo the damage caused by Thanos.</a:t>
            </a:r>
          </a:p>
        </p:txBody>
      </p:sp>
      <p:sp>
        <p:nvSpPr>
          <p:cNvPr id="4" name="Slide Number Placeholder 3"/>
          <p:cNvSpPr>
            <a:spLocks noGrp="1"/>
          </p:cNvSpPr>
          <p:nvPr>
            <p:ph type="sldNum" sz="quarter" idx="5"/>
          </p:nvPr>
        </p:nvSpPr>
        <p:spPr/>
        <p:txBody>
          <a:bodyPr/>
          <a:lstStyle/>
          <a:p>
            <a:fld id="{C976209C-F82F-8948-8964-C389942C0FEE}" type="slidenum">
              <a:rPr lang="en-US" smtClean="0"/>
              <a:t>15</a:t>
            </a:fld>
            <a:endParaRPr lang="en-US"/>
          </a:p>
        </p:txBody>
      </p:sp>
    </p:spTree>
    <p:extLst>
      <p:ext uri="{BB962C8B-B14F-4D97-AF65-F5344CB8AC3E}">
        <p14:creationId xmlns:p14="http://schemas.microsoft.com/office/powerpoint/2010/main" val="3592180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Rising Action:</a:t>
            </a:r>
          </a:p>
          <a:p>
            <a:r>
              <a:rPr lang="en-US" dirty="0"/>
              <a:t>Purpose: Develop the conflict and build tension.</a:t>
            </a:r>
          </a:p>
          <a:p>
            <a:r>
              <a:rPr lang="en-US" dirty="0"/>
              <a:t>Content: The rising action begins when Scott Lang (Ant-Man) returns from the Quantum Realm and proposes the idea of a "time heist" to retrieve the Infinity Stones from the past and reverse Thanos' snap. The Avengers regroup and plan the time heist, each team traveling to different points in time to collect the stones. Tension builds as they face various challenges in retrieving the stones, including battles, emotional encounters, and close calls.</a:t>
            </a:r>
          </a:p>
        </p:txBody>
      </p:sp>
      <p:sp>
        <p:nvSpPr>
          <p:cNvPr id="4" name="Slide Number Placeholder 3"/>
          <p:cNvSpPr>
            <a:spLocks noGrp="1"/>
          </p:cNvSpPr>
          <p:nvPr>
            <p:ph type="sldNum" sz="quarter" idx="5"/>
          </p:nvPr>
        </p:nvSpPr>
        <p:spPr/>
        <p:txBody>
          <a:bodyPr/>
          <a:lstStyle/>
          <a:p>
            <a:fld id="{C976209C-F82F-8948-8964-C389942C0FEE}" type="slidenum">
              <a:rPr lang="en-US" smtClean="0"/>
              <a:t>16</a:t>
            </a:fld>
            <a:endParaRPr lang="en-US"/>
          </a:p>
        </p:txBody>
      </p:sp>
    </p:spTree>
    <p:extLst>
      <p:ext uri="{BB962C8B-B14F-4D97-AF65-F5344CB8AC3E}">
        <p14:creationId xmlns:p14="http://schemas.microsoft.com/office/powerpoint/2010/main" val="12829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Climax:</a:t>
            </a:r>
          </a:p>
          <a:p>
            <a:r>
              <a:rPr lang="en-US" dirty="0"/>
              <a:t>Purpose: Reach the peak of the story’s tension.</a:t>
            </a:r>
          </a:p>
          <a:p>
            <a:r>
              <a:rPr lang="en-US" dirty="0"/>
              <a:t>Content: The climax occurs when the Avengers successfully gather all the Infinity Stones and Hulk snaps his fingers, bringing back everyone who was lost. However, this is immediately followed by Thanos from the past discovering their plan and launching an all-out attack on the Avengers' compound. The ultimate confrontation takes place when Thanos and his army battle the Avengers and their newly resurrected allies. The tension peaks when Tony Stark sacrifices himself by using the Infinity Stones to erase Thanos and his forces from existence.</a:t>
            </a:r>
          </a:p>
        </p:txBody>
      </p:sp>
      <p:sp>
        <p:nvSpPr>
          <p:cNvPr id="4" name="Slide Number Placeholder 3"/>
          <p:cNvSpPr>
            <a:spLocks noGrp="1"/>
          </p:cNvSpPr>
          <p:nvPr>
            <p:ph type="sldNum" sz="quarter" idx="5"/>
          </p:nvPr>
        </p:nvSpPr>
        <p:spPr/>
        <p:txBody>
          <a:bodyPr/>
          <a:lstStyle/>
          <a:p>
            <a:fld id="{C976209C-F82F-8948-8964-C389942C0FEE}" type="slidenum">
              <a:rPr lang="en-US" smtClean="0"/>
              <a:t>17</a:t>
            </a:fld>
            <a:endParaRPr lang="en-US"/>
          </a:p>
        </p:txBody>
      </p:sp>
    </p:spTree>
    <p:extLst>
      <p:ext uri="{BB962C8B-B14F-4D97-AF65-F5344CB8AC3E}">
        <p14:creationId xmlns:p14="http://schemas.microsoft.com/office/powerpoint/2010/main" val="3353607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Falling Action:</a:t>
            </a:r>
          </a:p>
          <a:p>
            <a:r>
              <a:rPr lang="en-US" dirty="0"/>
              <a:t>Purpose: Resolve the conflict.</a:t>
            </a:r>
          </a:p>
          <a:p>
            <a:r>
              <a:rPr lang="en-US" dirty="0"/>
              <a:t>Content: After Thanos and his army are defeated, the falling action deals with the aftermath of the battle. The heroes mourn the loss of Tony Stark, who gave his life to save the universe. The surviving characters begin to return to their lives, trying to find a new sense of normalcy. The film also addresses other loose ends, such as Steve Rogers (Captain America) returning the stones to their rightful places in time.</a:t>
            </a:r>
          </a:p>
        </p:txBody>
      </p:sp>
      <p:sp>
        <p:nvSpPr>
          <p:cNvPr id="4" name="Slide Number Placeholder 3"/>
          <p:cNvSpPr>
            <a:spLocks noGrp="1"/>
          </p:cNvSpPr>
          <p:nvPr>
            <p:ph type="sldNum" sz="quarter" idx="5"/>
          </p:nvPr>
        </p:nvSpPr>
        <p:spPr/>
        <p:txBody>
          <a:bodyPr/>
          <a:lstStyle/>
          <a:p>
            <a:fld id="{C976209C-F82F-8948-8964-C389942C0FEE}" type="slidenum">
              <a:rPr lang="en-US" smtClean="0"/>
              <a:t>18</a:t>
            </a:fld>
            <a:endParaRPr lang="en-US"/>
          </a:p>
        </p:txBody>
      </p:sp>
    </p:spTree>
    <p:extLst>
      <p:ext uri="{BB962C8B-B14F-4D97-AF65-F5344CB8AC3E}">
        <p14:creationId xmlns:p14="http://schemas.microsoft.com/office/powerpoint/2010/main" val="2007201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Denouement (Resolution):</a:t>
            </a:r>
          </a:p>
          <a:p>
            <a:r>
              <a:rPr lang="en-US" dirty="0"/>
              <a:t>Purpose: Bring the story to a close.</a:t>
            </a:r>
          </a:p>
          <a:p>
            <a:r>
              <a:rPr lang="en-US" dirty="0"/>
              <a:t>Content: The denouement focuses on the resolution of the characters' arcs. Steve Rogers decides to stay in the past and live out his life with Peggy Carter, passing on his shield to Sam Wilson (Falcon) to become the new Captain America. The film ends with a sense of closure for many of the characters, reflecting on the sacrifices made and the new beginnings that lie ahead for the surviving heroes.</a:t>
            </a:r>
            <a:br>
              <a:rPr lang="en-US" dirty="0"/>
            </a:br>
            <a:br>
              <a:rPr lang="en-US" dirty="0"/>
            </a:br>
            <a:br>
              <a:rPr lang="en-US" dirty="0"/>
            </a:br>
            <a:r>
              <a:rPr lang="en-US" dirty="0"/>
              <a:t>In Avengers: Endgame, Freytag’s Pyramid helps break down the complex and emotional journey of the characters as they struggle with loss, redemption, and ultimately, victory, making it a fitting example of this classical narrative structure.</a:t>
            </a:r>
          </a:p>
        </p:txBody>
      </p:sp>
      <p:sp>
        <p:nvSpPr>
          <p:cNvPr id="4" name="Slide Number Placeholder 3"/>
          <p:cNvSpPr>
            <a:spLocks noGrp="1"/>
          </p:cNvSpPr>
          <p:nvPr>
            <p:ph type="sldNum" sz="quarter" idx="5"/>
          </p:nvPr>
        </p:nvSpPr>
        <p:spPr/>
        <p:txBody>
          <a:bodyPr/>
          <a:lstStyle/>
          <a:p>
            <a:fld id="{C976209C-F82F-8948-8964-C389942C0FEE}" type="slidenum">
              <a:rPr lang="en-US" smtClean="0"/>
              <a:t>19</a:t>
            </a:fld>
            <a:endParaRPr lang="en-US"/>
          </a:p>
        </p:txBody>
      </p:sp>
    </p:spTree>
    <p:extLst>
      <p:ext uri="{BB962C8B-B14F-4D97-AF65-F5344CB8AC3E}">
        <p14:creationId xmlns:p14="http://schemas.microsoft.com/office/powerpoint/2010/main" val="1637931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20</a:t>
            </a:fld>
            <a:endParaRPr lang="en-US"/>
          </a:p>
        </p:txBody>
      </p:sp>
    </p:spTree>
    <p:extLst>
      <p:ext uri="{BB962C8B-B14F-4D97-AF65-F5344CB8AC3E}">
        <p14:creationId xmlns:p14="http://schemas.microsoft.com/office/powerpoint/2010/main" val="734960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Ordinary World:</a:t>
            </a:r>
          </a:p>
          <a:p>
            <a:endParaRPr lang="en-US" dirty="0"/>
          </a:p>
          <a:p>
            <a:r>
              <a:rPr lang="en-US" dirty="0"/>
              <a:t>Description: Loki, a god from </a:t>
            </a:r>
            <a:r>
              <a:rPr lang="en-US" dirty="0" err="1"/>
              <a:t>Asgard</a:t>
            </a:r>
            <a:r>
              <a:rPr lang="en-US" dirty="0"/>
              <a:t>, has always lived in a world of manipulation and power. His "ordinary world" is a life of scheming, as seen in the Avengers movie, where he is captured by the Avengers after trying to conquer Earth.</a:t>
            </a:r>
          </a:p>
          <a:p>
            <a:r>
              <a:rPr lang="en-US" dirty="0"/>
              <a:t>In the Series: Loki's ordinary world shifts when he escapes with the Tesseract during the events of Avengers: Endgame, leading to an alternate timeline.</a:t>
            </a:r>
          </a:p>
          <a:p>
            <a:endParaRPr lang="en-US" dirty="0"/>
          </a:p>
          <a:p>
            <a:r>
              <a:rPr lang="en-US" dirty="0"/>
              <a:t>The Call to Adventure:</a:t>
            </a:r>
          </a:p>
          <a:p>
            <a:endParaRPr lang="en-US" dirty="0"/>
          </a:p>
          <a:p>
            <a:r>
              <a:rPr lang="en-US" dirty="0"/>
              <a:t>Description: Loki’s call to adventure begins when he is captured by the Time Variance Authority (TVA) after using the Tesseract to escape. The TVA informs him that he is a "variant" and must help them fix the timeline.</a:t>
            </a:r>
          </a:p>
          <a:p>
            <a:r>
              <a:rPr lang="en-US" dirty="0"/>
              <a:t>In the Series: Loki is presented with a choice: be erased from existence or help the TVA track down another variant of himself.</a:t>
            </a:r>
          </a:p>
          <a:p>
            <a:endParaRPr lang="en-US" dirty="0"/>
          </a:p>
          <a:p>
            <a:endParaRPr lang="en-US" dirty="0"/>
          </a:p>
          <a:p>
            <a:r>
              <a:rPr lang="en-US" dirty="0"/>
              <a:t>Refusal of the Call:</a:t>
            </a:r>
          </a:p>
          <a:p>
            <a:endParaRPr lang="en-US" dirty="0"/>
          </a:p>
          <a:p>
            <a:r>
              <a:rPr lang="en-US" dirty="0"/>
              <a:t>Description: Initially, Loki is resistant to the TVA's authority, skeptical of their power and the idea of helping them.</a:t>
            </a:r>
          </a:p>
          <a:p>
            <a:r>
              <a:rPr lang="en-US" dirty="0"/>
              <a:t>In the Series: Loki tries to escape the TVA and even attempts to outsmart them, refusing to cooperate fully.</a:t>
            </a:r>
          </a:p>
          <a:p>
            <a:endParaRPr lang="en-US" dirty="0"/>
          </a:p>
          <a:p>
            <a:r>
              <a:rPr lang="en-US" dirty="0"/>
              <a:t>Meeting with the Mentor:</a:t>
            </a:r>
          </a:p>
          <a:p>
            <a:endParaRPr lang="en-US" dirty="0"/>
          </a:p>
          <a:p>
            <a:r>
              <a:rPr lang="en-US" dirty="0"/>
              <a:t>Description: Loki meets Mobius M. Mobius, a TVA agent who becomes a mentor figure, offering Loki a different perspective on his life and choices.</a:t>
            </a:r>
          </a:p>
          <a:p>
            <a:r>
              <a:rPr lang="en-US" dirty="0"/>
              <a:t>In the Series: Mobius shows Loki a reel of his life, including events that haven't happened to this variant yet, leading to a moment of introspection.</a:t>
            </a:r>
          </a:p>
          <a:p>
            <a:endParaRPr lang="en-US" dirty="0"/>
          </a:p>
          <a:p>
            <a:r>
              <a:rPr lang="en-US" dirty="0"/>
              <a:t>Crossing the Threshold:</a:t>
            </a:r>
          </a:p>
          <a:p>
            <a:endParaRPr lang="en-US" dirty="0"/>
          </a:p>
          <a:p>
            <a:r>
              <a:rPr lang="en-US" dirty="0"/>
              <a:t>Description: Loki commits to the adventure by agreeing to help Mobius and the TVA track down the rogue variant.</a:t>
            </a:r>
          </a:p>
          <a:p>
            <a:r>
              <a:rPr lang="en-US" dirty="0"/>
              <a:t>In the Series: Loki steps into his new role within the TVA, working alongside Mobius to pursue the mysterious variant, later revealed to be Sylvie.</a:t>
            </a:r>
          </a:p>
          <a:p>
            <a:endParaRPr lang="en-US" dirty="0"/>
          </a:p>
          <a:p>
            <a:r>
              <a:rPr lang="en-US" dirty="0"/>
              <a:t>Tests, Allies, and Enemies:</a:t>
            </a:r>
          </a:p>
          <a:p>
            <a:endParaRPr lang="en-US" dirty="0"/>
          </a:p>
          <a:p>
            <a:r>
              <a:rPr lang="en-US" dirty="0"/>
              <a:t>Description: Loki faces various tests, makes allies, and encounters enemies as he navigates this new world.</a:t>
            </a:r>
          </a:p>
          <a:p>
            <a:r>
              <a:rPr lang="en-US" dirty="0"/>
              <a:t>In the Series: Loki forms an alliance with Sylvie, the rogue variant, while also dealing with the TVA’s manipulations. He confronts his own nature and motivations, questioning who he truly is. The TVA itself, along with its enigmatic leader, the Time-Keepers (later revealed to be a facade), serve as both obstacles and antagonists.</a:t>
            </a:r>
          </a:p>
        </p:txBody>
      </p:sp>
      <p:sp>
        <p:nvSpPr>
          <p:cNvPr id="4" name="Slide Number Placeholder 3"/>
          <p:cNvSpPr>
            <a:spLocks noGrp="1"/>
          </p:cNvSpPr>
          <p:nvPr>
            <p:ph type="sldNum" sz="quarter" idx="5"/>
          </p:nvPr>
        </p:nvSpPr>
        <p:spPr/>
        <p:txBody>
          <a:bodyPr/>
          <a:lstStyle/>
          <a:p>
            <a:fld id="{C976209C-F82F-8948-8964-C389942C0FEE}" type="slidenum">
              <a:rPr lang="en-US" smtClean="0"/>
              <a:t>21</a:t>
            </a:fld>
            <a:endParaRPr lang="en-US"/>
          </a:p>
        </p:txBody>
      </p:sp>
    </p:spTree>
    <p:extLst>
      <p:ext uri="{BB962C8B-B14F-4D97-AF65-F5344CB8AC3E}">
        <p14:creationId xmlns:p14="http://schemas.microsoft.com/office/powerpoint/2010/main" val="4026020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4</a:t>
            </a:fld>
            <a:endParaRPr lang="en-US"/>
          </a:p>
        </p:txBody>
      </p:sp>
    </p:spTree>
    <p:extLst>
      <p:ext uri="{BB962C8B-B14F-4D97-AF65-F5344CB8AC3E}">
        <p14:creationId xmlns:p14="http://schemas.microsoft.com/office/powerpoint/2010/main" val="2063239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Approach to the Inmost Cave:</a:t>
            </a:r>
          </a:p>
          <a:p>
            <a:endParaRPr lang="en-US" dirty="0"/>
          </a:p>
          <a:p>
            <a:r>
              <a:rPr lang="en-US" dirty="0"/>
              <a:t>Description: Loki and Sylvie approach the heart of the conflict by uncovering the truth about the TVA.</a:t>
            </a:r>
          </a:p>
          <a:p>
            <a:r>
              <a:rPr lang="en-US" dirty="0"/>
              <a:t>In the Series: The journey takes them to the Void and ultimately to the Citadel at the End of Time, where they meet He Who Remains, the true mastermind behind the TVA.</a:t>
            </a:r>
          </a:p>
          <a:p>
            <a:endParaRPr lang="en-US" dirty="0"/>
          </a:p>
          <a:p>
            <a:r>
              <a:rPr lang="en-US" dirty="0"/>
              <a:t>The Ordeal:</a:t>
            </a:r>
          </a:p>
          <a:p>
            <a:endParaRPr lang="en-US" dirty="0"/>
          </a:p>
          <a:p>
            <a:r>
              <a:rPr lang="en-US" dirty="0"/>
              <a:t>Description: Loki faces a critical challenge that tests his character and beliefs.</a:t>
            </a:r>
          </a:p>
          <a:p>
            <a:r>
              <a:rPr lang="en-US" dirty="0"/>
              <a:t>In the Series: The ordeal occurs when Loki and Sylvie confront He Who Remains. They are faced with a choice: kill him and unleash chaos by freeing the timeline, or take over his role to maintain order. Loki wrestles with the decision, recognizing the magnitude of the consequences.</a:t>
            </a:r>
          </a:p>
          <a:p>
            <a:endParaRPr lang="en-US" dirty="0"/>
          </a:p>
          <a:p>
            <a:r>
              <a:rPr lang="en-US" dirty="0"/>
              <a:t>The Reward:</a:t>
            </a:r>
          </a:p>
          <a:p>
            <a:endParaRPr lang="en-US" dirty="0"/>
          </a:p>
          <a:p>
            <a:r>
              <a:rPr lang="en-US" dirty="0"/>
              <a:t>Description: After the ordeal, the hero receives a reward, which can be knowledge, power, or personal growth.</a:t>
            </a:r>
          </a:p>
          <a:p>
            <a:r>
              <a:rPr lang="en-US" dirty="0"/>
              <a:t>In the Series: Loki’s reward is a deeper understanding of himself and the nature of free will, as well as a genuine connection with Sylvie. However, the reward is bittersweet, as Sylvie’s choice to kill He Who Remains sets off the multiverse, fracturing their alliance.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22</a:t>
            </a:fld>
            <a:endParaRPr lang="en-US"/>
          </a:p>
        </p:txBody>
      </p:sp>
    </p:spTree>
    <p:extLst>
      <p:ext uri="{BB962C8B-B14F-4D97-AF65-F5344CB8AC3E}">
        <p14:creationId xmlns:p14="http://schemas.microsoft.com/office/powerpoint/2010/main" val="2595996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Road Back:</a:t>
            </a:r>
          </a:p>
          <a:p>
            <a:endParaRPr lang="en-US" dirty="0"/>
          </a:p>
          <a:p>
            <a:r>
              <a:rPr lang="en-US" dirty="0"/>
              <a:t>Description: The hero begins the journey back to their ordinary world, often facing new challenges.</a:t>
            </a:r>
          </a:p>
          <a:p>
            <a:r>
              <a:rPr lang="en-US" dirty="0"/>
              <a:t>In the Series: Loki is sent back to the TVA, but he finds himself in a different reality where no one, including Mobius, remembers him. This signals the start of a new challenge as he realizes the TVA is now under the control of a variant of He Who Remains (later revealed to be Kang the Conqueror).</a:t>
            </a:r>
          </a:p>
          <a:p>
            <a:r>
              <a:rPr lang="en-US" dirty="0"/>
              <a:t>The Resurrection:</a:t>
            </a:r>
          </a:p>
          <a:p>
            <a:endParaRPr lang="en-US" dirty="0"/>
          </a:p>
          <a:p>
            <a:r>
              <a:rPr lang="en-US" dirty="0"/>
              <a:t>Description: The hero faces a final test where they are reborn or transformed, often symbolically.</a:t>
            </a:r>
          </a:p>
          <a:p>
            <a:r>
              <a:rPr lang="en-US" dirty="0"/>
              <a:t>In the Series: Loki’s resurrection comes through his transformation from a self-serving trickster to someone who genuinely cares about others and is willing to fight for the greater good, even if it means personal sacrifice. He is no longer the same Loki from the beginning of the series.</a:t>
            </a:r>
          </a:p>
          <a:p>
            <a:endParaRPr lang="en-US" dirty="0"/>
          </a:p>
          <a:p>
            <a:r>
              <a:rPr lang="en-US" dirty="0"/>
              <a:t>Return with the Elixir:</a:t>
            </a:r>
          </a:p>
          <a:p>
            <a:endParaRPr lang="en-US" dirty="0"/>
          </a:p>
          <a:p>
            <a:r>
              <a:rPr lang="en-US" dirty="0"/>
              <a:t>Description: The hero returns to the ordinary world, but they are changed by their experiences. They often bring back something valuable to their world.</a:t>
            </a:r>
          </a:p>
          <a:p>
            <a:r>
              <a:rPr lang="en-US" dirty="0"/>
              <a:t>In the Series: Loki’s "elixir" is his new understanding of the multiverse and the dangers it poses. He is now motivated to prevent the chaos unleashed by Sylvie’s actions, but he faces the challenge of being in a world where his allies no longer recognize him. This sets up the continuing narrative for the next season.</a:t>
            </a:r>
          </a:p>
          <a:p>
            <a:endParaRPr lang="en-US" dirty="0"/>
          </a:p>
          <a:p>
            <a:endParaRPr lang="en-US" dirty="0"/>
          </a:p>
          <a:p>
            <a:endParaRPr lang="en-US" dirty="0"/>
          </a:p>
          <a:p>
            <a:r>
              <a:rPr lang="en-US" dirty="0"/>
              <a:t>Summary</a:t>
            </a:r>
          </a:p>
          <a:p>
            <a:r>
              <a:rPr lang="en-US" dirty="0"/>
              <a:t>In Loki, the Hero's Journey is evident as the character undergoes significant growth and transformation. He starts as a villainous, self-centered god and evolves into a more self-aware, compassionate, and heroic figure who understands the complexities of the multiverse and the consequences of free will. The series uses this structure to explore deep themes of identity, choice, and destiny, while also setting up the broader implications for the Marvel Cinematic Universe.</a:t>
            </a:r>
          </a:p>
        </p:txBody>
      </p:sp>
      <p:sp>
        <p:nvSpPr>
          <p:cNvPr id="4" name="Slide Number Placeholder 3"/>
          <p:cNvSpPr>
            <a:spLocks noGrp="1"/>
          </p:cNvSpPr>
          <p:nvPr>
            <p:ph type="sldNum" sz="quarter" idx="5"/>
          </p:nvPr>
        </p:nvSpPr>
        <p:spPr/>
        <p:txBody>
          <a:bodyPr/>
          <a:lstStyle/>
          <a:p>
            <a:fld id="{C976209C-F82F-8948-8964-C389942C0FEE}" type="slidenum">
              <a:rPr lang="en-US" smtClean="0"/>
              <a:t>23</a:t>
            </a:fld>
            <a:endParaRPr lang="en-US"/>
          </a:p>
        </p:txBody>
      </p:sp>
    </p:spTree>
    <p:extLst>
      <p:ext uri="{BB962C8B-B14F-4D97-AF65-F5344CB8AC3E}">
        <p14:creationId xmlns:p14="http://schemas.microsoft.com/office/powerpoint/2010/main" val="881603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Immediate Conflict</a:t>
            </a:r>
          </a:p>
          <a:p>
            <a:r>
              <a:rPr lang="en-US" dirty="0"/>
              <a:t>The film starts with Aron Ralston embarking on a solo adventure in Blue John Canyon, Utah. The initial conflict arises quickly when Aron slips and a boulder falls, trapping his arm against the canyon wall. This moment happens early in the film, thrusting the audience directly into the central conflict without much exposition.</a:t>
            </a:r>
          </a:p>
          <a:p>
            <a:r>
              <a:rPr lang="en-US" dirty="0"/>
              <a:t>Rising Action with Multiple Crises</a:t>
            </a:r>
          </a:p>
          <a:p>
            <a:r>
              <a:rPr lang="en-US" dirty="0"/>
              <a:t>First Crisis (Realization of Being Trapped): After the accident, Aron quickly realizes he is trapped with no immediate way to free himself. The initial shock and the reality of his situation set in, creating immediate tension.</a:t>
            </a:r>
          </a:p>
          <a:p>
            <a:endParaRPr lang="en-US" dirty="0"/>
          </a:p>
          <a:p>
            <a:r>
              <a:rPr lang="en-US" dirty="0"/>
              <a:t>Second Crisis (Limited Resources): Aron takes stock of his supplies—a small amount of water, some food, and a few tools. The realization that his resources are severely limited adds another layer of tension, as the audience understands the gravity of his situation.</a:t>
            </a:r>
          </a:p>
          <a:p>
            <a:endParaRPr lang="en-US" dirty="0"/>
          </a:p>
          <a:p>
            <a:r>
              <a:rPr lang="en-US" dirty="0"/>
              <a:t>Third Crisis (Failed Escape Attempts): Aron attempts various methods to free himself, including trying to chip away at the boulder with a small knife, rigging up a pulley system, and attempting to move the rock directly. Each of these attempts fails, escalating the sense of hopelessness and desperation.</a:t>
            </a:r>
          </a:p>
          <a:p>
            <a:endParaRPr lang="en-US" dirty="0"/>
          </a:p>
          <a:p>
            <a:r>
              <a:rPr lang="en-US" dirty="0"/>
              <a:t>Fourth Crisis (Physical Deterioration): As time passes, Aron begins to suffer from dehydration, exposure, and exhaustion. His physical condition deteriorates, further escalating the tension. The audience watches as Aron grows weaker, which amplifies the urgency of his situation.</a:t>
            </a:r>
          </a:p>
          <a:p>
            <a:endParaRPr lang="en-US" dirty="0"/>
          </a:p>
          <a:p>
            <a:r>
              <a:rPr lang="en-US" dirty="0"/>
              <a:t>Fifth Crisis (Psychological Strain): Aron's mental state begins to deteriorate as well. He experiences hallucinations, reflects on his life choices, and records messages for his family, knowing he may not survive. The psychological pressure mounts, adding emotional depth to the escalating crises.</a:t>
            </a:r>
          </a:p>
          <a:p>
            <a:endParaRPr lang="en-US" dirty="0"/>
          </a:p>
          <a:p>
            <a:r>
              <a:rPr lang="en-US" dirty="0"/>
              <a:t>Climax Near the End</a:t>
            </a:r>
          </a:p>
          <a:p>
            <a:r>
              <a:rPr lang="en-US" dirty="0"/>
              <a:t>The climax of the film occurs when Aron, in a moment of extreme desperation and clarity, decides to amputate his trapped arm using a dull knife. This is the most intense and harrowing moment in the film, representing the peak of the tension. The scene is both physically and emotionally excruciating, serving as the ultimate crisis in Aron's journey.</a:t>
            </a:r>
          </a:p>
          <a:p>
            <a:r>
              <a:rPr lang="en-US" dirty="0"/>
              <a:t>Falling Action and Resolution</a:t>
            </a:r>
          </a:p>
          <a:p>
            <a:r>
              <a:rPr lang="en-US" dirty="0"/>
              <a:t>After freeing himself, Aron stumbles through the canyon in search of help. Despite his severe injuries, he finally encounters other hikers who help him get rescued. This falling action is brief but intense, as the audience remains on edge until Aron's survival is assured.</a:t>
            </a:r>
          </a:p>
          <a:p>
            <a:endParaRPr lang="en-US" dirty="0"/>
          </a:p>
          <a:p>
            <a:r>
              <a:rPr lang="en-US" dirty="0"/>
              <a:t>The film concludes with a brief resolution, showing Aron’s recovery and how the experience changed his life, providing closure to the narrative.</a:t>
            </a:r>
          </a:p>
        </p:txBody>
      </p:sp>
      <p:sp>
        <p:nvSpPr>
          <p:cNvPr id="4" name="Slide Number Placeholder 3"/>
          <p:cNvSpPr>
            <a:spLocks noGrp="1"/>
          </p:cNvSpPr>
          <p:nvPr>
            <p:ph type="sldNum" sz="quarter" idx="5"/>
          </p:nvPr>
        </p:nvSpPr>
        <p:spPr/>
        <p:txBody>
          <a:bodyPr/>
          <a:lstStyle/>
          <a:p>
            <a:fld id="{C976209C-F82F-8948-8964-C389942C0FEE}" type="slidenum">
              <a:rPr lang="en-US" smtClean="0"/>
              <a:t>24</a:t>
            </a:fld>
            <a:endParaRPr lang="en-US"/>
          </a:p>
        </p:txBody>
      </p:sp>
    </p:spTree>
    <p:extLst>
      <p:ext uri="{BB962C8B-B14F-4D97-AF65-F5344CB8AC3E}">
        <p14:creationId xmlns:p14="http://schemas.microsoft.com/office/powerpoint/2010/main" val="2586296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in the Middle of the Action:</a:t>
            </a:r>
          </a:p>
          <a:p>
            <a:r>
              <a:rPr lang="en-US" dirty="0"/>
              <a:t>Memento opens with a shocking scene where the main character, Leonard, kills a man named Teddy. This happens right at the start, without any explanation of who Leonard or Teddy is, or why this is happening. The film immediately grabs your attention by starting at a critical moment.</a:t>
            </a:r>
          </a:p>
          <a:p>
            <a:r>
              <a:rPr lang="en-US" dirty="0"/>
              <a:t>2. Story Told Backwards:</a:t>
            </a:r>
          </a:p>
          <a:p>
            <a:r>
              <a:rPr lang="en-US" dirty="0"/>
              <a:t>The movie then unfolds in reverse order. Each scene shows what happened just before the previous one, moving backward in time. This unique structure means that instead of following the story from start to finish, you’re figuring out what led to the opening scene as the movie progresses.</a:t>
            </a:r>
          </a:p>
          <a:p>
            <a:r>
              <a:rPr lang="en-US" dirty="0"/>
              <a:t>3. Gradual Revelation:</a:t>
            </a:r>
          </a:p>
          <a:p>
            <a:r>
              <a:rPr lang="en-US" dirty="0"/>
              <a:t>As the movie goes on, you slowly learn more about Leonard, his memory loss, and why he’s hunting for the man he believes killed his wife. Because the story is told backward, you’re constantly piecing together the puzzle, just like Leonard, who can’t remember anything for more than a few minutes.</a:t>
            </a:r>
          </a:p>
          <a:p>
            <a:r>
              <a:rPr lang="en-US" dirty="0"/>
              <a:t>4. Creates Suspense and Engagement:</a:t>
            </a:r>
          </a:p>
          <a:p>
            <a:r>
              <a:rPr lang="en-US" dirty="0"/>
              <a:t>The In Medias Res approach and the backward storytelling keep you engaged and on the edge of your seat. You’re not just watching events unfold; you’re actively trying to understand how they connect, which builds suspense and makes the story more compelling.</a:t>
            </a:r>
          </a:p>
          <a:p>
            <a:r>
              <a:rPr lang="en-US" dirty="0"/>
              <a:t>5. Reflects the Theme of Memory:</a:t>
            </a:r>
          </a:p>
          <a:p>
            <a:r>
              <a:rPr lang="en-US" dirty="0"/>
              <a:t>The way the story is told mirrors Leonard’s experience with memory loss. Just as he struggles to make sense of his situation with only bits and pieces of information, the audience does too. This makes the film’s theme of memory and identity even more powerful.</a:t>
            </a:r>
          </a:p>
          <a:p>
            <a:r>
              <a:rPr lang="en-US" dirty="0"/>
              <a:t>In summary, Memento uses In Medias Res by starting with a dramatic event and then revealing the story in reverse, which keeps you engaged and deepens the film’s exploration of memory and truth.</a:t>
            </a:r>
          </a:p>
        </p:txBody>
      </p:sp>
      <p:sp>
        <p:nvSpPr>
          <p:cNvPr id="4" name="Slide Number Placeholder 3"/>
          <p:cNvSpPr>
            <a:spLocks noGrp="1"/>
          </p:cNvSpPr>
          <p:nvPr>
            <p:ph type="sldNum" sz="quarter" idx="5"/>
          </p:nvPr>
        </p:nvSpPr>
        <p:spPr/>
        <p:txBody>
          <a:bodyPr/>
          <a:lstStyle/>
          <a:p>
            <a:fld id="{C976209C-F82F-8948-8964-C389942C0FEE}" type="slidenum">
              <a:rPr lang="en-US" smtClean="0"/>
              <a:t>25</a:t>
            </a:fld>
            <a:endParaRPr lang="en-US"/>
          </a:p>
        </p:txBody>
      </p:sp>
    </p:spTree>
    <p:extLst>
      <p:ext uri="{BB962C8B-B14F-4D97-AF65-F5344CB8AC3E}">
        <p14:creationId xmlns:p14="http://schemas.microsoft.com/office/powerpoint/2010/main" val="226087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26</a:t>
            </a:fld>
            <a:endParaRPr lang="en-US"/>
          </a:p>
        </p:txBody>
      </p:sp>
    </p:spTree>
    <p:extLst>
      <p:ext uri="{BB962C8B-B14F-4D97-AF65-F5344CB8AC3E}">
        <p14:creationId xmlns:p14="http://schemas.microsoft.com/office/powerpoint/2010/main" val="2823678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How Shutter Island Uses Red Herrings:</a:t>
            </a:r>
          </a:p>
          <a:p>
            <a:r>
              <a:rPr lang="en-US" dirty="0"/>
              <a:t>Misdirection About the Mystery:</a:t>
            </a:r>
          </a:p>
          <a:p>
            <a:endParaRPr lang="en-US" dirty="0"/>
          </a:p>
          <a:p>
            <a:r>
              <a:rPr lang="en-US" dirty="0"/>
              <a:t>The movie makes you believe that the main mystery is about a missing patient and a big conspiracy at the mental hospital. You’re led to think that something shady is going on with secret experiments and mind control. But that’s not the real story.</a:t>
            </a:r>
          </a:p>
          <a:p>
            <a:r>
              <a:rPr lang="en-US" dirty="0"/>
              <a:t>Making You Suspect the Wrong Things:</a:t>
            </a:r>
          </a:p>
          <a:p>
            <a:endParaRPr lang="en-US" dirty="0"/>
          </a:p>
          <a:p>
            <a:r>
              <a:rPr lang="en-US" dirty="0"/>
              <a:t>The doctors, the strange things happening on the island, and the creepy lighthouse all seem suspicious. The movie makes you think these are clues to solve the mystery. But they’re actually there to distract you from what’s really going on.</a:t>
            </a:r>
          </a:p>
          <a:p>
            <a:r>
              <a:rPr lang="en-US" dirty="0"/>
              <a:t>The Real Truth Is Hidden:</a:t>
            </a:r>
          </a:p>
          <a:p>
            <a:endParaRPr lang="en-US" dirty="0"/>
          </a:p>
          <a:p>
            <a:r>
              <a:rPr lang="en-US" dirty="0"/>
              <a:t>The red herrings make you focus on the wrong things so that the real truth—about the main character, Teddy, and his past—comes as a big surprise at the end. The movie tricks you into thinking one way, only to reveal something completely different at the end.</a:t>
            </a:r>
          </a:p>
          <a:p>
            <a:r>
              <a:rPr lang="en-US" dirty="0"/>
              <a:t>Why Use Red Herrings?</a:t>
            </a:r>
          </a:p>
          <a:p>
            <a:r>
              <a:rPr lang="en-US" dirty="0"/>
              <a:t>The red herrings are used to make the movie more exciting and to keep you engaged. They make the twist at the end more shocking because you didn’t see it coming. The whole time, you thought you were figuring out one mystery, but it turns out the real story was something else entirely.</a:t>
            </a:r>
          </a:p>
          <a:p>
            <a:r>
              <a:rPr lang="en-US" dirty="0"/>
              <a:t>In short, Shutter Island uses red herrings to keep you on your toes and to make the final revelation much more surprising and impactful.</a:t>
            </a:r>
            <a:br>
              <a:rPr lang="en-US" dirty="0"/>
            </a:br>
            <a:br>
              <a:rPr lang="en-US" dirty="0"/>
            </a:br>
            <a:br>
              <a:rPr lang="en-US" dirty="0"/>
            </a:br>
            <a:r>
              <a:rPr lang="en-US" dirty="0"/>
              <a:t>2. THE SIXTH SENSE</a:t>
            </a:r>
          </a:p>
          <a:p>
            <a:r>
              <a:rPr lang="en-US" dirty="0"/>
              <a:t>How The Sixth Sense Uses Red Herrings:</a:t>
            </a:r>
          </a:p>
          <a:p>
            <a:r>
              <a:rPr lang="en-US" dirty="0"/>
              <a:t>Misleading the Audience About Dr. Crowe’s Condition:</a:t>
            </a:r>
          </a:p>
          <a:p>
            <a:endParaRPr lang="en-US" dirty="0"/>
          </a:p>
          <a:p>
            <a:r>
              <a:rPr lang="en-US" dirty="0"/>
              <a:t>Red Herring: The film leads the audience to believe that Dr. Malcolm Crowe, played by Bruce Willis, is alive and functioning normally as a child psychologist. He interacts with his patient, Cole Sear, and seems to go about his life, dealing with his troubled marriage.</a:t>
            </a:r>
          </a:p>
          <a:p>
            <a:r>
              <a:rPr lang="en-US" dirty="0"/>
              <a:t>Reality: The truth, which is revealed only at the end of the film, is that Dr. Crowe has been dead the entire time. The film uses clever red herrings, such as scenes where he appears to be talking to his wife or Cole's mother, to mislead the audience into thinking he’s alive.</a:t>
            </a:r>
          </a:p>
          <a:p>
            <a:r>
              <a:rPr lang="en-US" dirty="0"/>
              <a:t>Cole’s “Secret”:</a:t>
            </a:r>
          </a:p>
          <a:p>
            <a:endParaRPr lang="en-US" dirty="0"/>
          </a:p>
          <a:p>
            <a:r>
              <a:rPr lang="en-US" dirty="0"/>
              <a:t>Red Herring: Throughout the film, Cole behaves in a way that suggests his secret is something dark or dangerous, possibly related to violence or mental illness. The audience is led to focus on what might be wrong with Cole, adding tension and mystery.</a:t>
            </a:r>
          </a:p>
          <a:p>
            <a:r>
              <a:rPr lang="en-US" dirty="0"/>
              <a:t>Reality: The actual secret is that Cole can see and communicate with dead people. The movie hints at more conventional issues (like being troubled or disturbed) to keep the audience from guessing the true nature of his gift.</a:t>
            </a:r>
          </a:p>
          <a:p>
            <a:r>
              <a:rPr lang="en-US" dirty="0"/>
              <a:t>Why It Works:</a:t>
            </a:r>
          </a:p>
          <a:p>
            <a:r>
              <a:rPr lang="en-US" dirty="0"/>
              <a:t>These red herrings are effective because they play on the audience’s expectations. By presenting a seemingly ordinary situation and then subtly misleading the audience with false clues, the film creates a shocking twist that completely redefines the story when the truth is revealed at the end. The twist is more powerful because the audience has been carefully misled throughout the entire film.</a:t>
            </a:r>
          </a:p>
        </p:txBody>
      </p:sp>
      <p:sp>
        <p:nvSpPr>
          <p:cNvPr id="4" name="Slide Number Placeholder 3"/>
          <p:cNvSpPr>
            <a:spLocks noGrp="1"/>
          </p:cNvSpPr>
          <p:nvPr>
            <p:ph type="sldNum" sz="quarter" idx="5"/>
          </p:nvPr>
        </p:nvSpPr>
        <p:spPr/>
        <p:txBody>
          <a:bodyPr/>
          <a:lstStyle/>
          <a:p>
            <a:fld id="{C976209C-F82F-8948-8964-C389942C0FEE}" type="slidenum">
              <a:rPr lang="en-US" smtClean="0"/>
              <a:t>27</a:t>
            </a:fld>
            <a:endParaRPr lang="en-US"/>
          </a:p>
        </p:txBody>
      </p:sp>
    </p:spTree>
    <p:extLst>
      <p:ext uri="{BB962C8B-B14F-4D97-AF65-F5344CB8AC3E}">
        <p14:creationId xmlns:p14="http://schemas.microsoft.com/office/powerpoint/2010/main" val="79414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5</a:t>
            </a:fld>
            <a:endParaRPr lang="en-US"/>
          </a:p>
        </p:txBody>
      </p:sp>
    </p:spTree>
    <p:extLst>
      <p:ext uri="{BB962C8B-B14F-4D97-AF65-F5344CB8AC3E}">
        <p14:creationId xmlns:p14="http://schemas.microsoft.com/office/powerpoint/2010/main" val="2805435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6</a:t>
            </a:fld>
            <a:endParaRPr lang="en-US"/>
          </a:p>
        </p:txBody>
      </p:sp>
    </p:spTree>
    <p:extLst>
      <p:ext uri="{BB962C8B-B14F-4D97-AF65-F5344CB8AC3E}">
        <p14:creationId xmlns:p14="http://schemas.microsoft.com/office/powerpoint/2010/main" val="4158761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7</a:t>
            </a:fld>
            <a:endParaRPr lang="en-US"/>
          </a:p>
        </p:txBody>
      </p:sp>
    </p:spTree>
    <p:extLst>
      <p:ext uri="{BB962C8B-B14F-4D97-AF65-F5344CB8AC3E}">
        <p14:creationId xmlns:p14="http://schemas.microsoft.com/office/powerpoint/2010/main" val="173769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8</a:t>
            </a:fld>
            <a:endParaRPr lang="en-US"/>
          </a:p>
        </p:txBody>
      </p:sp>
    </p:spTree>
    <p:extLst>
      <p:ext uri="{BB962C8B-B14F-4D97-AF65-F5344CB8AC3E}">
        <p14:creationId xmlns:p14="http://schemas.microsoft.com/office/powerpoint/2010/main" val="1889527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9</a:t>
            </a:fld>
            <a:endParaRPr lang="en-US"/>
          </a:p>
        </p:txBody>
      </p:sp>
    </p:spTree>
    <p:extLst>
      <p:ext uri="{BB962C8B-B14F-4D97-AF65-F5344CB8AC3E}">
        <p14:creationId xmlns:p14="http://schemas.microsoft.com/office/powerpoint/2010/main" val="3559043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10</a:t>
            </a:fld>
            <a:endParaRPr lang="en-US"/>
          </a:p>
        </p:txBody>
      </p:sp>
    </p:spTree>
    <p:extLst>
      <p:ext uri="{BB962C8B-B14F-4D97-AF65-F5344CB8AC3E}">
        <p14:creationId xmlns:p14="http://schemas.microsoft.com/office/powerpoint/2010/main" val="2363115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11</a:t>
            </a:fld>
            <a:endParaRPr lang="en-US"/>
          </a:p>
        </p:txBody>
      </p:sp>
    </p:spTree>
    <p:extLst>
      <p:ext uri="{BB962C8B-B14F-4D97-AF65-F5344CB8AC3E}">
        <p14:creationId xmlns:p14="http://schemas.microsoft.com/office/powerpoint/2010/main" val="36392335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11/19/24</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Advanced Machine Learning</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Advanced Machine Learning</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11/19/24</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Multimedia Systems</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11/19/24</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11/19/24</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11/19/24</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fontScale="90000"/>
          </a:bodyPr>
          <a:lstStyle/>
          <a:p>
            <a:r>
              <a:rPr lang="en-US" sz="7000" i="0" u="none" strike="noStrike" dirty="0">
                <a:solidFill>
                  <a:srgbClr val="32418C"/>
                </a:solidFill>
                <a:effectLst/>
                <a:latin typeface="Aptos" panose="020B0004020202020204" pitchFamily="34" charset="0"/>
              </a:rPr>
              <a:t>Feature </a:t>
            </a:r>
            <a:r>
              <a:rPr lang="en-US" sz="7000" i="0" u="none" strike="noStrike">
                <a:solidFill>
                  <a:srgbClr val="32418C"/>
                </a:solidFill>
                <a:effectLst/>
                <a:latin typeface="Aptos" panose="020B0004020202020204" pitchFamily="34" charset="0"/>
              </a:rPr>
              <a:t>Selection Algorithms</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r>
              <a:rPr lang="en-US" dirty="0"/>
              <a:t>All about images and stories.</a:t>
            </a:r>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2. Posterize</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10974048" cy="4351338"/>
          </a:xfrm>
        </p:spPr>
        <p:txBody>
          <a:bodyPr>
            <a:normAutofit lnSpcReduction="10000"/>
          </a:bodyPr>
          <a:lstStyle/>
          <a:p>
            <a:pPr marL="457200" indent="-457200">
              <a:buFont typeface="+mj-lt"/>
              <a:buAutoNum type="arabicPeriod"/>
            </a:pPr>
            <a:r>
              <a:rPr lang="en-US" sz="2000" dirty="0"/>
              <a:t>In the Layers panel, the image appears on the Background layer. Click the </a:t>
            </a:r>
            <a:r>
              <a:rPr lang="en-US" sz="2000" b="1" dirty="0">
                <a:solidFill>
                  <a:srgbClr val="32418C"/>
                </a:solidFill>
              </a:rPr>
              <a:t>New Fill </a:t>
            </a:r>
            <a:r>
              <a:rPr lang="en-US" sz="2000" dirty="0">
                <a:solidFill>
                  <a:srgbClr val="32418C"/>
                </a:solidFill>
              </a:rPr>
              <a:t>or</a:t>
            </a:r>
            <a:r>
              <a:rPr lang="en-US" sz="2000" dirty="0"/>
              <a:t> </a:t>
            </a:r>
            <a:r>
              <a:rPr lang="en-US" sz="2000" b="1" dirty="0">
                <a:solidFill>
                  <a:srgbClr val="32418C"/>
                </a:solidFill>
              </a:rPr>
              <a:t>Adjustment Layer </a:t>
            </a:r>
            <a:r>
              <a:rPr lang="en-US" sz="2000" dirty="0"/>
              <a:t>icon at the bottom of the Layers panel - then choose </a:t>
            </a:r>
            <a:r>
              <a:rPr lang="en-US" sz="2000" b="1" dirty="0">
                <a:solidFill>
                  <a:srgbClr val="32418C"/>
                </a:solidFill>
              </a:rPr>
              <a:t>Posterize</a:t>
            </a:r>
            <a:r>
              <a:rPr lang="en-US" sz="2000" dirty="0"/>
              <a:t> from the list. Photoshop adds the Posterize adjustment layer above the image.</a:t>
            </a:r>
            <a:br>
              <a:rPr lang="en-US" sz="2000" dirty="0"/>
            </a:br>
            <a:br>
              <a:rPr lang="en-US" sz="2000" dirty="0"/>
            </a:br>
            <a:r>
              <a:rPr lang="en-US" sz="1600" i="1" dirty="0">
                <a:solidFill>
                  <a:schemeClr val="tx1">
                    <a:lumMod val="65000"/>
                    <a:lumOff val="35000"/>
                  </a:schemeClr>
                </a:solidFill>
              </a:rPr>
              <a:t>* with Levels set to 4, we're limiting the image to just 4 shades of red, 4 shades of green</a:t>
            </a:r>
            <a:br>
              <a:rPr lang="en-US" sz="1600" i="1" dirty="0">
                <a:solidFill>
                  <a:schemeClr val="tx1">
                    <a:lumMod val="65000"/>
                    <a:lumOff val="35000"/>
                  </a:schemeClr>
                </a:solidFill>
              </a:rPr>
            </a:br>
            <a:r>
              <a:rPr lang="en-US" sz="1600" i="1" dirty="0">
                <a:solidFill>
                  <a:schemeClr val="tx1">
                    <a:lumMod val="65000"/>
                    <a:lumOff val="35000"/>
                  </a:schemeClr>
                </a:solidFill>
              </a:rPr>
              <a:t>and 4 shades of blue, for a total of 64 possible colors (4x4x4).</a:t>
            </a:r>
          </a:p>
          <a:p>
            <a:pPr marL="457200" indent="-457200">
              <a:buFont typeface="+mj-lt"/>
              <a:buAutoNum type="arabicPeriod"/>
            </a:pPr>
            <a:endParaRPr lang="en-US" sz="2000" dirty="0"/>
          </a:p>
          <a:p>
            <a:pPr marL="457200" indent="-457200">
              <a:buFont typeface="+mj-lt"/>
              <a:buAutoNum type="arabicPeriod"/>
            </a:pPr>
            <a:r>
              <a:rPr lang="en-US" sz="2000" dirty="0"/>
              <a:t>Lower values produce a much stronger posterize effect. And with most images, a value of between 4 and 10 works well.</a:t>
            </a:r>
          </a:p>
          <a:p>
            <a:pPr marL="457200" indent="-457200">
              <a:buFont typeface="+mj-lt"/>
              <a:buAutoNum type="arabicPeriod"/>
            </a:pPr>
            <a:r>
              <a:rPr lang="en-US" sz="2000" dirty="0"/>
              <a:t>Change the </a:t>
            </a:r>
            <a:r>
              <a:rPr lang="en-US" sz="2000" b="1" dirty="0">
                <a:solidFill>
                  <a:srgbClr val="32418C"/>
                </a:solidFill>
              </a:rPr>
              <a:t>blend mode</a:t>
            </a:r>
            <a:r>
              <a:rPr lang="en-US" sz="2000" dirty="0"/>
              <a:t> to </a:t>
            </a:r>
            <a:r>
              <a:rPr lang="en-US" sz="2000" b="1" dirty="0">
                <a:solidFill>
                  <a:srgbClr val="32418C"/>
                </a:solidFill>
              </a:rPr>
              <a:t>Luminosity</a:t>
            </a:r>
            <a:r>
              <a:rPr lang="en-US" sz="2000" dirty="0"/>
              <a:t> (optional). If you would rather bring back the photo's original colors, simply change the blend mode of the Posterize adjustment layer from Normal to Luminosity.</a:t>
            </a:r>
            <a:br>
              <a:rPr lang="en-US" sz="2000" dirty="0"/>
            </a:br>
            <a:endParaRPr lang="en-US" sz="2000" dirty="0"/>
          </a:p>
          <a:p>
            <a:pPr marL="457200" lvl="1" indent="0">
              <a:buNone/>
            </a:pPr>
            <a:r>
              <a:rPr lang="en-US" sz="1600" dirty="0">
                <a:solidFill>
                  <a:schemeClr val="tx1">
                    <a:lumMod val="65000"/>
                    <a:lumOff val="35000"/>
                  </a:schemeClr>
                </a:solidFill>
              </a:rPr>
              <a:t>* the Luminosity blend mode limits the effect to just the brightness values,</a:t>
            </a:r>
            <a:br>
              <a:rPr lang="en-US" sz="1600" dirty="0">
                <a:solidFill>
                  <a:schemeClr val="tx1">
                    <a:lumMod val="65000"/>
                    <a:lumOff val="35000"/>
                  </a:schemeClr>
                </a:solidFill>
              </a:rPr>
            </a:br>
            <a:r>
              <a:rPr lang="en-US" sz="1600" dirty="0">
                <a:solidFill>
                  <a:schemeClr val="tx1">
                    <a:lumMod val="65000"/>
                    <a:lumOff val="35000"/>
                  </a:schemeClr>
                </a:solidFill>
              </a:rPr>
              <a:t>leaving the original colors alone. It's really a personal preference</a:t>
            </a:r>
            <a:endParaRPr lang="en-US" sz="1600" dirty="0"/>
          </a:p>
          <a:p>
            <a:pPr marL="914400" lvl="1" indent="-457200">
              <a:buFont typeface="+mj-lt"/>
              <a:buAutoNum type="arabicPeriod"/>
            </a:pPr>
            <a:endParaRPr lang="en-US" sz="1600" dirty="0"/>
          </a:p>
          <a:p>
            <a:pPr marL="457200" indent="-457200">
              <a:buFont typeface="+mj-lt"/>
              <a:buAutoNum type="arabicPeriod"/>
            </a:pPr>
            <a:endParaRPr lang="en-US" sz="1600" dirty="0"/>
          </a:p>
          <a:p>
            <a:pPr marL="457200" indent="-457200">
              <a:buFont typeface="+mj-lt"/>
              <a:buAutoNum type="arabicPeriod"/>
            </a:pPr>
            <a:endParaRPr lang="en-US" sz="2000" dirty="0"/>
          </a:p>
        </p:txBody>
      </p:sp>
      <p:sp>
        <p:nvSpPr>
          <p:cNvPr id="7" name="TextBox 6">
            <a:extLst>
              <a:ext uri="{FF2B5EF4-FFF2-40B4-BE49-F238E27FC236}">
                <a16:creationId xmlns:a16="http://schemas.microsoft.com/office/drawing/2014/main" id="{59101826-B0CF-114B-0320-F5905D2B047C}"/>
              </a:ext>
            </a:extLst>
          </p:cNvPr>
          <p:cNvSpPr txBox="1"/>
          <p:nvPr/>
        </p:nvSpPr>
        <p:spPr>
          <a:xfrm>
            <a:off x="6325223" y="1304484"/>
            <a:ext cx="6118788" cy="369332"/>
          </a:xfrm>
          <a:prstGeom prst="rect">
            <a:avLst/>
          </a:prstGeom>
          <a:noFill/>
        </p:spPr>
        <p:txBody>
          <a:bodyPr wrap="square">
            <a:spAutoFit/>
          </a:bodyPr>
          <a:lstStyle/>
          <a:p>
            <a:pPr marL="0" indent="0" algn="ctr">
              <a:buNone/>
            </a:pPr>
            <a:r>
              <a:rPr lang="en-US" sz="1800" b="1" dirty="0">
                <a:solidFill>
                  <a:schemeClr val="bg1"/>
                </a:solidFill>
                <a:highlight>
                  <a:srgbClr val="32418C"/>
                </a:highlight>
              </a:rPr>
              <a:t>Learn to Posterize an Image in Photoshop</a:t>
            </a:r>
          </a:p>
        </p:txBody>
      </p:sp>
    </p:spTree>
    <p:extLst>
      <p:ext uri="{BB962C8B-B14F-4D97-AF65-F5344CB8AC3E}">
        <p14:creationId xmlns:p14="http://schemas.microsoft.com/office/powerpoint/2010/main" val="240650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2. Posterize</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10974048" cy="4351338"/>
          </a:xfrm>
        </p:spPr>
        <p:txBody>
          <a:bodyPr>
            <a:normAutofit/>
          </a:bodyPr>
          <a:lstStyle/>
          <a:p>
            <a:pPr marL="457200" indent="-457200">
              <a:buFont typeface="+mj-lt"/>
              <a:buAutoNum type="arabicPeriod" startAt="4"/>
            </a:pPr>
            <a:r>
              <a:rPr lang="en-US" sz="2000" dirty="0"/>
              <a:t>Add a </a:t>
            </a:r>
            <a:r>
              <a:rPr lang="en-US" sz="2000" b="1" dirty="0">
                <a:solidFill>
                  <a:srgbClr val="32418C"/>
                </a:solidFill>
              </a:rPr>
              <a:t>Levels</a:t>
            </a:r>
            <a:r>
              <a:rPr lang="en-US" sz="2000" dirty="0"/>
              <a:t> adjustment layer. To gain a bit more control over the effect, add a Levels adjustment layer between the image and the Posterize layer.</a:t>
            </a:r>
          </a:p>
          <a:p>
            <a:pPr marL="457200" indent="-457200">
              <a:buFont typeface="+mj-lt"/>
              <a:buAutoNum type="arabicPeriod" startAt="4"/>
            </a:pPr>
            <a:r>
              <a:rPr lang="en-US" sz="2000" dirty="0"/>
              <a:t>In the </a:t>
            </a:r>
            <a:r>
              <a:rPr lang="en-US" sz="2000" b="1" dirty="0">
                <a:solidFill>
                  <a:srgbClr val="32418C"/>
                </a:solidFill>
              </a:rPr>
              <a:t>Layers</a:t>
            </a:r>
            <a:r>
              <a:rPr lang="en-US" sz="2000" dirty="0"/>
              <a:t> panel, click on the </a:t>
            </a:r>
            <a:r>
              <a:rPr lang="en-US" sz="2000" b="1" dirty="0">
                <a:solidFill>
                  <a:srgbClr val="32418C"/>
                </a:solidFill>
              </a:rPr>
              <a:t>Background</a:t>
            </a:r>
            <a:r>
              <a:rPr lang="en-US" sz="2000" dirty="0"/>
              <a:t> layer to select it - then click the </a:t>
            </a:r>
            <a:r>
              <a:rPr lang="en-US" sz="2000" b="1" dirty="0">
                <a:solidFill>
                  <a:srgbClr val="32418C"/>
                </a:solidFill>
              </a:rPr>
              <a:t>New Fill or Adjustment Layer </a:t>
            </a:r>
            <a:r>
              <a:rPr lang="en-US" sz="2000" dirty="0"/>
              <a:t>icon at the bottom - and this time choose </a:t>
            </a:r>
            <a:r>
              <a:rPr lang="en-US" sz="2000" b="1" dirty="0">
                <a:solidFill>
                  <a:srgbClr val="32418C"/>
                </a:solidFill>
              </a:rPr>
              <a:t>Levels</a:t>
            </a:r>
            <a:r>
              <a:rPr lang="en-US" sz="2000" dirty="0"/>
              <a:t>.</a:t>
            </a:r>
          </a:p>
          <a:p>
            <a:pPr marL="457200" indent="-457200">
              <a:buFont typeface="+mj-lt"/>
              <a:buAutoNum type="arabicPeriod" startAt="4"/>
            </a:pPr>
            <a:r>
              <a:rPr lang="en-US" sz="2000" dirty="0"/>
              <a:t>Drag the </a:t>
            </a:r>
            <a:r>
              <a:rPr lang="en-US" sz="2000" b="1" dirty="0">
                <a:solidFill>
                  <a:srgbClr val="32418C"/>
                </a:solidFill>
              </a:rPr>
              <a:t>midtone slider</a:t>
            </a:r>
            <a:r>
              <a:rPr lang="en-US" sz="2000" dirty="0"/>
              <a:t>. In the </a:t>
            </a:r>
            <a:r>
              <a:rPr lang="en-US" sz="2000" b="1" dirty="0">
                <a:solidFill>
                  <a:srgbClr val="32418C"/>
                </a:solidFill>
              </a:rPr>
              <a:t>Properties</a:t>
            </a:r>
            <a:r>
              <a:rPr lang="en-US" sz="2000" dirty="0"/>
              <a:t> panel, look for the </a:t>
            </a:r>
            <a:r>
              <a:rPr lang="en-US" sz="2000" b="1" dirty="0">
                <a:solidFill>
                  <a:srgbClr val="32418C"/>
                </a:solidFill>
              </a:rPr>
              <a:t>midtone slider </a:t>
            </a:r>
            <a:r>
              <a:rPr lang="en-US" sz="2000" dirty="0"/>
              <a:t>below the </a:t>
            </a:r>
            <a:r>
              <a:rPr lang="en-US" sz="2000" b="1" dirty="0">
                <a:solidFill>
                  <a:srgbClr val="32418C"/>
                </a:solidFill>
              </a:rPr>
              <a:t>middle</a:t>
            </a:r>
            <a:r>
              <a:rPr lang="en-US" sz="2000" dirty="0"/>
              <a:t> of the histogram. Drag the slider </a:t>
            </a:r>
            <a:r>
              <a:rPr lang="en-US" sz="2000" b="1" dirty="0">
                <a:solidFill>
                  <a:srgbClr val="32418C"/>
                </a:solidFill>
              </a:rPr>
              <a:t>left or right</a:t>
            </a:r>
            <a:r>
              <a:rPr lang="en-US" sz="2000" dirty="0"/>
              <a:t>. Dragging to the </a:t>
            </a:r>
            <a:r>
              <a:rPr lang="en-US" sz="2000" b="1" dirty="0">
                <a:solidFill>
                  <a:srgbClr val="32418C"/>
                </a:solidFill>
              </a:rPr>
              <a:t>left</a:t>
            </a:r>
            <a:r>
              <a:rPr lang="en-US" sz="2000" dirty="0"/>
              <a:t> will push more of the effect into the </a:t>
            </a:r>
            <a:r>
              <a:rPr lang="en-US" sz="2000" b="1" dirty="0">
                <a:solidFill>
                  <a:srgbClr val="32418C"/>
                </a:solidFill>
              </a:rPr>
              <a:t>lighter</a:t>
            </a:r>
            <a:r>
              <a:rPr lang="en-US" sz="2000" dirty="0"/>
              <a:t> tones and dragging the slider to the </a:t>
            </a:r>
            <a:r>
              <a:rPr lang="en-US" sz="2000" b="1" dirty="0">
                <a:solidFill>
                  <a:srgbClr val="32418C"/>
                </a:solidFill>
              </a:rPr>
              <a:t>right</a:t>
            </a:r>
            <a:r>
              <a:rPr lang="en-US" sz="2000" dirty="0"/>
              <a:t> brings out more of the </a:t>
            </a:r>
            <a:r>
              <a:rPr lang="en-US" sz="2000" b="1" dirty="0">
                <a:solidFill>
                  <a:srgbClr val="32418C"/>
                </a:solidFill>
              </a:rPr>
              <a:t>darker</a:t>
            </a:r>
            <a:r>
              <a:rPr lang="en-US" sz="2000" dirty="0"/>
              <a:t> tones.</a:t>
            </a:r>
          </a:p>
          <a:p>
            <a:pPr marL="457200" indent="-457200">
              <a:buFont typeface="+mj-lt"/>
              <a:buAutoNum type="arabicPeriod" startAt="4"/>
            </a:pPr>
            <a:r>
              <a:rPr lang="en-US" sz="2000" b="1" dirty="0">
                <a:solidFill>
                  <a:srgbClr val="32418C"/>
                </a:solidFill>
              </a:rPr>
              <a:t>Group</a:t>
            </a:r>
            <a:r>
              <a:rPr lang="en-US" sz="2000" dirty="0"/>
              <a:t> the two adjustment layers. In the </a:t>
            </a:r>
            <a:r>
              <a:rPr lang="en-US" sz="2000" b="1" dirty="0">
                <a:solidFill>
                  <a:srgbClr val="32418C"/>
                </a:solidFill>
              </a:rPr>
              <a:t>Layers</a:t>
            </a:r>
            <a:r>
              <a:rPr lang="en-US" sz="2000" dirty="0"/>
              <a:t> panel, click on one of the adjustment layers to select it. Then hold the </a:t>
            </a:r>
            <a:r>
              <a:rPr lang="en-US" sz="2000" b="1" dirty="0">
                <a:solidFill>
                  <a:srgbClr val="32418C"/>
                </a:solidFill>
              </a:rPr>
              <a:t>Shift</a:t>
            </a:r>
            <a:r>
              <a:rPr lang="en-US" sz="2000" dirty="0"/>
              <a:t> key on your keyboard and click on the other adjustment layer to select them both - With both layers selected, click the Layers panel menu icon and choose </a:t>
            </a:r>
            <a:r>
              <a:rPr lang="en-US" sz="2000" b="1" dirty="0">
                <a:solidFill>
                  <a:srgbClr val="32418C"/>
                </a:solidFill>
              </a:rPr>
              <a:t>New Group from Layers</a:t>
            </a:r>
            <a:r>
              <a:rPr lang="en-US" sz="2000" dirty="0"/>
              <a:t>. Name the group </a:t>
            </a:r>
            <a:r>
              <a:rPr lang="en-US" sz="2000" b="1" dirty="0">
                <a:solidFill>
                  <a:srgbClr val="32418C"/>
                </a:solidFill>
              </a:rPr>
              <a:t>Posterize</a:t>
            </a:r>
            <a:r>
              <a:rPr lang="en-US" sz="2000" dirty="0"/>
              <a:t> and click OK.</a:t>
            </a:r>
          </a:p>
          <a:p>
            <a:pPr marL="457200" indent="-457200">
              <a:buFont typeface="+mj-lt"/>
              <a:buAutoNum type="arabicPeriod" startAt="4"/>
            </a:pPr>
            <a:endParaRPr lang="en-US" sz="2000" dirty="0"/>
          </a:p>
          <a:p>
            <a:pPr marL="457200" indent="-457200">
              <a:buFont typeface="+mj-lt"/>
              <a:buAutoNum type="arabicPeriod" startAt="4"/>
            </a:pPr>
            <a:endParaRPr lang="en-US" sz="2000" dirty="0"/>
          </a:p>
        </p:txBody>
      </p:sp>
      <p:sp>
        <p:nvSpPr>
          <p:cNvPr id="7" name="TextBox 6">
            <a:extLst>
              <a:ext uri="{FF2B5EF4-FFF2-40B4-BE49-F238E27FC236}">
                <a16:creationId xmlns:a16="http://schemas.microsoft.com/office/drawing/2014/main" id="{59101826-B0CF-114B-0320-F5905D2B047C}"/>
              </a:ext>
            </a:extLst>
          </p:cNvPr>
          <p:cNvSpPr txBox="1"/>
          <p:nvPr/>
        </p:nvSpPr>
        <p:spPr>
          <a:xfrm>
            <a:off x="6325223" y="1304484"/>
            <a:ext cx="6118788" cy="369332"/>
          </a:xfrm>
          <a:prstGeom prst="rect">
            <a:avLst/>
          </a:prstGeom>
          <a:noFill/>
        </p:spPr>
        <p:txBody>
          <a:bodyPr wrap="square">
            <a:spAutoFit/>
          </a:bodyPr>
          <a:lstStyle/>
          <a:p>
            <a:pPr marL="0" indent="0" algn="ctr">
              <a:buNone/>
            </a:pPr>
            <a:r>
              <a:rPr lang="en-US" sz="1800" b="1" dirty="0">
                <a:solidFill>
                  <a:schemeClr val="bg1"/>
                </a:solidFill>
                <a:highlight>
                  <a:srgbClr val="32418C"/>
                </a:highlight>
              </a:rPr>
              <a:t>Learn to Posterize an Image in Photoshop</a:t>
            </a:r>
          </a:p>
        </p:txBody>
      </p:sp>
    </p:spTree>
    <p:extLst>
      <p:ext uri="{BB962C8B-B14F-4D97-AF65-F5344CB8AC3E}">
        <p14:creationId xmlns:p14="http://schemas.microsoft.com/office/powerpoint/2010/main" val="2217730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2. Posterize</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10974048" cy="4351338"/>
          </a:xfrm>
        </p:spPr>
        <p:txBody>
          <a:bodyPr>
            <a:normAutofit fontScale="92500" lnSpcReduction="20000"/>
          </a:bodyPr>
          <a:lstStyle/>
          <a:p>
            <a:pPr marL="457200" indent="-457200">
              <a:buFont typeface="+mj-lt"/>
              <a:buAutoNum type="arabicPeriod" startAt="8"/>
            </a:pPr>
            <a:r>
              <a:rPr lang="en-US" sz="2000" dirty="0"/>
              <a:t>Turn off the group and select the image layer. Turn the effect </a:t>
            </a:r>
            <a:r>
              <a:rPr lang="en-US" sz="2000" b="1" dirty="0">
                <a:solidFill>
                  <a:srgbClr val="32418C"/>
                </a:solidFill>
              </a:rPr>
              <a:t>off</a:t>
            </a:r>
            <a:r>
              <a:rPr lang="en-US" sz="2000" dirty="0"/>
              <a:t> for the moment, just so we can see our original image, by clicking the group's </a:t>
            </a:r>
            <a:r>
              <a:rPr lang="en-US" sz="2000" b="1" dirty="0">
                <a:solidFill>
                  <a:srgbClr val="32418C"/>
                </a:solidFill>
              </a:rPr>
              <a:t>visibility</a:t>
            </a:r>
            <a:r>
              <a:rPr lang="en-US" sz="2000" dirty="0"/>
              <a:t> icon. Then click on the image (</a:t>
            </a:r>
            <a:r>
              <a:rPr lang="en-US" sz="2000" b="1" dirty="0">
                <a:solidFill>
                  <a:srgbClr val="32418C"/>
                </a:solidFill>
              </a:rPr>
              <a:t>background</a:t>
            </a:r>
            <a:r>
              <a:rPr lang="en-US" sz="2000" dirty="0"/>
              <a:t>) layer to make it active.</a:t>
            </a:r>
          </a:p>
          <a:p>
            <a:pPr marL="457200" indent="-457200">
              <a:buFont typeface="+mj-lt"/>
              <a:buAutoNum type="arabicPeriod" startAt="8"/>
            </a:pPr>
            <a:r>
              <a:rPr lang="en-US" sz="2000" dirty="0"/>
              <a:t>Choose Select Subject. Go up to the </a:t>
            </a:r>
            <a:r>
              <a:rPr lang="en-US" sz="2000" b="1" dirty="0">
                <a:solidFill>
                  <a:srgbClr val="32418C"/>
                </a:solidFill>
              </a:rPr>
              <a:t>Select</a:t>
            </a:r>
            <a:r>
              <a:rPr lang="en-US" sz="2000" dirty="0"/>
              <a:t> menu in the </a:t>
            </a:r>
            <a:r>
              <a:rPr lang="en-US" sz="2000" b="1" dirty="0">
                <a:solidFill>
                  <a:srgbClr val="32418C"/>
                </a:solidFill>
              </a:rPr>
              <a:t>Menu Bar </a:t>
            </a:r>
            <a:r>
              <a:rPr lang="en-US" sz="2000" dirty="0"/>
              <a:t>and choose </a:t>
            </a:r>
            <a:r>
              <a:rPr lang="en-US" sz="2000" b="1" dirty="0">
                <a:solidFill>
                  <a:srgbClr val="32418C"/>
                </a:solidFill>
              </a:rPr>
              <a:t>Subject</a:t>
            </a:r>
            <a:r>
              <a:rPr lang="en-US" sz="2000" dirty="0"/>
              <a:t>.</a:t>
            </a:r>
          </a:p>
          <a:p>
            <a:pPr marL="457200" indent="-457200">
              <a:buFont typeface="+mj-lt"/>
              <a:buAutoNum type="arabicPeriod" startAt="8"/>
            </a:pPr>
            <a:r>
              <a:rPr lang="en-US" sz="2000" dirty="0"/>
              <a:t>Select and turn on the Posterize group.</a:t>
            </a:r>
          </a:p>
          <a:p>
            <a:pPr marL="457200" indent="-457200">
              <a:buFont typeface="+mj-lt"/>
              <a:buAutoNum type="arabicPeriod" startAt="8"/>
            </a:pPr>
            <a:r>
              <a:rPr lang="en-US" sz="2000" dirty="0"/>
              <a:t>Add a layer mask to the </a:t>
            </a:r>
            <a:r>
              <a:rPr lang="en-US" sz="2000" b="1" dirty="0">
                <a:solidFill>
                  <a:srgbClr val="32418C"/>
                </a:solidFill>
              </a:rPr>
              <a:t>group</a:t>
            </a:r>
            <a:r>
              <a:rPr lang="en-US" sz="2000" dirty="0"/>
              <a:t>. Click the </a:t>
            </a:r>
            <a:r>
              <a:rPr lang="en-US" sz="2000" b="1" dirty="0">
                <a:solidFill>
                  <a:srgbClr val="32418C"/>
                </a:solidFill>
              </a:rPr>
              <a:t>Add Layer Mask </a:t>
            </a:r>
            <a:r>
              <a:rPr lang="en-US" sz="2000" dirty="0"/>
              <a:t>icon at the bottom of the Layers panel.</a:t>
            </a:r>
          </a:p>
          <a:p>
            <a:pPr marL="457200" indent="-457200">
              <a:buFont typeface="+mj-lt"/>
              <a:buAutoNum type="arabicPeriod" startAt="8"/>
            </a:pPr>
            <a:r>
              <a:rPr lang="en-US" sz="2000" dirty="0"/>
              <a:t>Clean up the layer mask if needed. In the Layers panel, we see the layer mask thumbnail that was added to the group. The </a:t>
            </a:r>
            <a:r>
              <a:rPr lang="en-US" sz="2000" b="1" dirty="0">
                <a:solidFill>
                  <a:srgbClr val="32418C"/>
                </a:solidFill>
              </a:rPr>
              <a:t>white area </a:t>
            </a:r>
            <a:r>
              <a:rPr lang="en-US" sz="2000" dirty="0"/>
              <a:t>on the mask was the area we selected and where the effect is visible. The </a:t>
            </a:r>
            <a:r>
              <a:rPr lang="en-US" sz="2000" b="1" dirty="0">
                <a:solidFill>
                  <a:srgbClr val="32418C"/>
                </a:solidFill>
              </a:rPr>
              <a:t>black area </a:t>
            </a:r>
            <a:r>
              <a:rPr lang="en-US" sz="2000" dirty="0"/>
              <a:t>was everything outside the selection and where the effect is hidden.</a:t>
            </a:r>
          </a:p>
          <a:p>
            <a:pPr marL="457200" indent="-457200">
              <a:buFont typeface="+mj-lt"/>
              <a:buAutoNum type="arabicPeriod" startAt="8"/>
            </a:pPr>
            <a:r>
              <a:rPr lang="en-US" sz="2000" dirty="0"/>
              <a:t>Hold the </a:t>
            </a:r>
            <a:r>
              <a:rPr lang="en-US" sz="2000" b="1" dirty="0">
                <a:solidFill>
                  <a:srgbClr val="32418C"/>
                </a:solidFill>
              </a:rPr>
              <a:t>Alt</a:t>
            </a:r>
            <a:r>
              <a:rPr lang="en-US" sz="2000" dirty="0"/>
              <a:t> key on a PC or the Option key on a Mac and click on the </a:t>
            </a:r>
            <a:r>
              <a:rPr lang="en-US" sz="2000" b="1" dirty="0">
                <a:solidFill>
                  <a:srgbClr val="32418C"/>
                </a:solidFill>
              </a:rPr>
              <a:t>layer mask thumbnail</a:t>
            </a:r>
            <a:r>
              <a:rPr lang="en-US" sz="2000" dirty="0"/>
              <a:t>.</a:t>
            </a:r>
          </a:p>
          <a:p>
            <a:pPr marL="457200" indent="-457200">
              <a:buFont typeface="+mj-lt"/>
              <a:buAutoNum type="arabicPeriod" startAt="8"/>
            </a:pPr>
            <a:r>
              <a:rPr lang="en-US" sz="2000" b="1" dirty="0">
                <a:solidFill>
                  <a:srgbClr val="32418C"/>
                </a:solidFill>
              </a:rPr>
              <a:t>Paint</a:t>
            </a:r>
            <a:r>
              <a:rPr lang="en-US" sz="2000" dirty="0"/>
              <a:t> on the layer mask to add or subtract areas. If there were any parts of your subject that the Select Subject command missed, or if there are any parts of the background that need to be removed from the effect, just grab the Brush Tool from the toolbar.</a:t>
            </a:r>
          </a:p>
          <a:p>
            <a:pPr marL="457200" indent="-457200">
              <a:buFont typeface="+mj-lt"/>
              <a:buAutoNum type="arabicPeriod" startAt="8"/>
            </a:pPr>
            <a:r>
              <a:rPr lang="en-US" sz="2000" dirty="0"/>
              <a:t>Then paint with </a:t>
            </a:r>
            <a:r>
              <a:rPr lang="en-US" sz="2000" b="1" dirty="0">
                <a:solidFill>
                  <a:srgbClr val="32418C"/>
                </a:solidFill>
              </a:rPr>
              <a:t>white</a:t>
            </a:r>
            <a:r>
              <a:rPr lang="en-US" sz="2000" dirty="0"/>
              <a:t> on the layer mask to add an area to the effect, or paint with </a:t>
            </a:r>
            <a:r>
              <a:rPr lang="en-US" sz="2000" b="1" dirty="0">
                <a:solidFill>
                  <a:srgbClr val="32418C"/>
                </a:solidFill>
              </a:rPr>
              <a:t>black</a:t>
            </a:r>
            <a:r>
              <a:rPr lang="en-US" sz="2000" dirty="0"/>
              <a:t> to remove an area from the effect. Use the </a:t>
            </a:r>
            <a:r>
              <a:rPr lang="en-US" sz="2000" b="1" dirty="0">
                <a:solidFill>
                  <a:srgbClr val="32418C"/>
                </a:solidFill>
              </a:rPr>
              <a:t>left</a:t>
            </a:r>
            <a:r>
              <a:rPr lang="en-US" sz="2000" dirty="0"/>
              <a:t> and </a:t>
            </a:r>
            <a:r>
              <a:rPr lang="en-US" sz="2000" b="1" dirty="0">
                <a:solidFill>
                  <a:srgbClr val="32418C"/>
                </a:solidFill>
              </a:rPr>
              <a:t>right</a:t>
            </a:r>
            <a:r>
              <a:rPr lang="en-US" sz="2000" dirty="0"/>
              <a:t> bracket keys ( </a:t>
            </a:r>
            <a:r>
              <a:rPr lang="en-US" sz="2000" b="1" dirty="0">
                <a:solidFill>
                  <a:srgbClr val="32418C"/>
                </a:solidFill>
              </a:rPr>
              <a:t>[ and ] </a:t>
            </a:r>
            <a:r>
              <a:rPr lang="en-US" sz="2000" dirty="0"/>
              <a:t>) on your keyboard to adjust the size of your brush as needed.</a:t>
            </a:r>
          </a:p>
          <a:p>
            <a:pPr marL="457200" indent="-457200">
              <a:buFont typeface="+mj-lt"/>
              <a:buAutoNum type="arabicPeriod" startAt="8"/>
            </a:pPr>
            <a:endParaRPr lang="en-US" sz="2000" dirty="0"/>
          </a:p>
          <a:p>
            <a:pPr marL="457200" indent="-457200">
              <a:buFont typeface="+mj-lt"/>
              <a:buAutoNum type="arabicPeriod" startAt="8"/>
            </a:pPr>
            <a:endParaRPr lang="en-US" sz="2000" dirty="0"/>
          </a:p>
          <a:p>
            <a:pPr marL="457200" indent="-457200">
              <a:buFont typeface="+mj-lt"/>
              <a:buAutoNum type="arabicPeriod" startAt="8"/>
            </a:pPr>
            <a:endParaRPr lang="en-US" sz="2000" dirty="0"/>
          </a:p>
        </p:txBody>
      </p:sp>
      <p:sp>
        <p:nvSpPr>
          <p:cNvPr id="7" name="TextBox 6">
            <a:extLst>
              <a:ext uri="{FF2B5EF4-FFF2-40B4-BE49-F238E27FC236}">
                <a16:creationId xmlns:a16="http://schemas.microsoft.com/office/drawing/2014/main" id="{59101826-B0CF-114B-0320-F5905D2B047C}"/>
              </a:ext>
            </a:extLst>
          </p:cNvPr>
          <p:cNvSpPr txBox="1"/>
          <p:nvPr/>
        </p:nvSpPr>
        <p:spPr>
          <a:xfrm>
            <a:off x="6325223" y="1304484"/>
            <a:ext cx="6118788" cy="369332"/>
          </a:xfrm>
          <a:prstGeom prst="rect">
            <a:avLst/>
          </a:prstGeom>
          <a:noFill/>
        </p:spPr>
        <p:txBody>
          <a:bodyPr wrap="square">
            <a:spAutoFit/>
          </a:bodyPr>
          <a:lstStyle/>
          <a:p>
            <a:pPr marL="0" indent="0" algn="ctr">
              <a:buNone/>
            </a:pPr>
            <a:r>
              <a:rPr lang="en-US" sz="1800" b="1" dirty="0">
                <a:solidFill>
                  <a:schemeClr val="bg1"/>
                </a:solidFill>
                <a:highlight>
                  <a:srgbClr val="32418C"/>
                </a:highlight>
              </a:rPr>
              <a:t>Learn to Posterize an Image in Photoshop</a:t>
            </a:r>
          </a:p>
        </p:txBody>
      </p:sp>
    </p:spTree>
    <p:extLst>
      <p:ext uri="{BB962C8B-B14F-4D97-AF65-F5344CB8AC3E}">
        <p14:creationId xmlns:p14="http://schemas.microsoft.com/office/powerpoint/2010/main" val="1773650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369769"/>
            <a:ext cx="9144000" cy="2118461"/>
          </a:xfrm>
        </p:spPr>
        <p:txBody>
          <a:bodyPr>
            <a:normAutofit/>
          </a:bodyPr>
          <a:lstStyle/>
          <a:p>
            <a:r>
              <a:rPr lang="en-US" sz="7000" dirty="0">
                <a:latin typeface="Aptos" panose="020B0004020202020204" pitchFamily="34" charset="0"/>
              </a:rPr>
              <a:t>Part 2:</a:t>
            </a:r>
            <a:br>
              <a:rPr lang="en-US" sz="7000" dirty="0">
                <a:solidFill>
                  <a:srgbClr val="32418C"/>
                </a:solidFill>
                <a:latin typeface="Aptos" panose="020B0004020202020204" pitchFamily="34" charset="0"/>
              </a:rPr>
            </a:br>
            <a:r>
              <a:rPr lang="en-US" sz="7000" dirty="0">
                <a:solidFill>
                  <a:srgbClr val="32418C"/>
                </a:solidFill>
                <a:latin typeface="Aptos" panose="020B0004020202020204" pitchFamily="34" charset="0"/>
              </a:rPr>
              <a:t>Storytelling Models</a:t>
            </a:r>
            <a:endParaRPr lang="en-US" sz="7000" dirty="0">
              <a:latin typeface="Aptos" panose="020B0004020202020204" pitchFamily="34" charset="0"/>
            </a:endParaRPr>
          </a:p>
        </p:txBody>
      </p:sp>
      <p:sp>
        <p:nvSpPr>
          <p:cNvPr id="4" name="TextBox 3">
            <a:extLst>
              <a:ext uri="{FF2B5EF4-FFF2-40B4-BE49-F238E27FC236}">
                <a16:creationId xmlns:a16="http://schemas.microsoft.com/office/drawing/2014/main" id="{02334A40-A4A9-25FE-DC7A-9B1C1C6A0886}"/>
              </a:ext>
            </a:extLst>
          </p:cNvPr>
          <p:cNvSpPr txBox="1"/>
          <p:nvPr/>
        </p:nvSpPr>
        <p:spPr>
          <a:xfrm>
            <a:off x="3036870" y="6390793"/>
            <a:ext cx="6118260" cy="369332"/>
          </a:xfrm>
          <a:prstGeom prst="rect">
            <a:avLst/>
          </a:prstGeom>
          <a:noFill/>
        </p:spPr>
        <p:txBody>
          <a:bodyPr wrap="square">
            <a:spAutoFit/>
          </a:bodyPr>
          <a:lstStyle/>
          <a:p>
            <a:pPr algn="ctr"/>
            <a:r>
              <a:rPr lang="en-US" b="1" dirty="0">
                <a:solidFill>
                  <a:srgbClr val="C00000"/>
                </a:solidFill>
              </a:rPr>
              <a:t>SPOILER WARNING!</a:t>
            </a:r>
          </a:p>
        </p:txBody>
      </p:sp>
    </p:spTree>
    <p:extLst>
      <p:ext uri="{BB962C8B-B14F-4D97-AF65-F5344CB8AC3E}">
        <p14:creationId xmlns:p14="http://schemas.microsoft.com/office/powerpoint/2010/main" val="352081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1. Freytag’s Pyramid</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r>
              <a:rPr lang="en-US" sz="2000" dirty="0"/>
              <a:t>Also known as </a:t>
            </a:r>
            <a:r>
              <a:rPr lang="en-US" sz="2000" b="1" dirty="0">
                <a:solidFill>
                  <a:srgbClr val="32418C"/>
                </a:solidFill>
              </a:rPr>
              <a:t>Freytag's Triangle</a:t>
            </a:r>
            <a:r>
              <a:rPr lang="en-US" sz="2000" dirty="0"/>
              <a:t>, is a model for storytelling that breaks down the structure of a narrative into </a:t>
            </a:r>
            <a:r>
              <a:rPr lang="en-US" sz="2000" b="1" dirty="0">
                <a:solidFill>
                  <a:srgbClr val="32418C"/>
                </a:solidFill>
              </a:rPr>
              <a:t>five distinct parts</a:t>
            </a:r>
            <a:r>
              <a:rPr lang="en-US" sz="2000" dirty="0"/>
              <a:t>. This model was introduced by the German playwright Gustav Freytag.</a:t>
            </a:r>
          </a:p>
          <a:p>
            <a:endParaRPr lang="en-US" sz="2000" dirty="0"/>
          </a:p>
          <a:p>
            <a:r>
              <a:rPr lang="en-US" sz="2000" dirty="0"/>
              <a:t>Freytag's Pyramid is particularly effective for analyzing </a:t>
            </a:r>
            <a:r>
              <a:rPr lang="en-US" sz="2000" b="1" dirty="0">
                <a:solidFill>
                  <a:srgbClr val="32418C"/>
                </a:solidFill>
              </a:rPr>
              <a:t>traditional</a:t>
            </a:r>
            <a:r>
              <a:rPr lang="en-US" sz="2000" dirty="0"/>
              <a:t>, </a:t>
            </a:r>
            <a:r>
              <a:rPr lang="en-US" sz="2000" b="1" dirty="0">
                <a:solidFill>
                  <a:srgbClr val="32418C"/>
                </a:solidFill>
              </a:rPr>
              <a:t>linear</a:t>
            </a:r>
            <a:r>
              <a:rPr lang="en-US" sz="2000" dirty="0"/>
              <a:t> </a:t>
            </a:r>
            <a:r>
              <a:rPr lang="en-US" sz="2000" b="1" dirty="0">
                <a:solidFill>
                  <a:srgbClr val="32418C"/>
                </a:solidFill>
              </a:rPr>
              <a:t>narratives</a:t>
            </a:r>
            <a:r>
              <a:rPr lang="en-US" sz="2000" dirty="0"/>
              <a:t>, especially in classical drama and literature. However, it can be adapted to fit different types of storytelling, including more modern, non-linear narratives.</a:t>
            </a:r>
          </a:p>
          <a:p>
            <a:endParaRPr lang="en-US" sz="2000" dirty="0"/>
          </a:p>
          <a:p>
            <a:pPr lvl="1"/>
            <a:endParaRPr lang="en-US" sz="1600" dirty="0"/>
          </a:p>
        </p:txBody>
      </p:sp>
      <p:pic>
        <p:nvPicPr>
          <p:cNvPr id="4" name="Picture 3">
            <a:extLst>
              <a:ext uri="{FF2B5EF4-FFF2-40B4-BE49-F238E27FC236}">
                <a16:creationId xmlns:a16="http://schemas.microsoft.com/office/drawing/2014/main" id="{3DD2775A-1217-7607-D818-9986C2B95701}"/>
              </a:ext>
            </a:extLst>
          </p:cNvPr>
          <p:cNvPicPr>
            <a:picLocks noChangeAspect="1"/>
          </p:cNvPicPr>
          <p:nvPr/>
        </p:nvPicPr>
        <p:blipFill>
          <a:blip r:embed="rId3"/>
          <a:stretch>
            <a:fillRect/>
          </a:stretch>
        </p:blipFill>
        <p:spPr>
          <a:xfrm>
            <a:off x="6969095" y="1970303"/>
            <a:ext cx="4644640" cy="3599596"/>
          </a:xfrm>
          <a:prstGeom prst="rect">
            <a:avLst/>
          </a:prstGeom>
        </p:spPr>
      </p:pic>
    </p:spTree>
    <p:extLst>
      <p:ext uri="{BB962C8B-B14F-4D97-AF65-F5344CB8AC3E}">
        <p14:creationId xmlns:p14="http://schemas.microsoft.com/office/powerpoint/2010/main" val="2154677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Exposition</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r>
              <a:rPr lang="en-US" sz="2000" b="1" dirty="0">
                <a:solidFill>
                  <a:srgbClr val="32418C"/>
                </a:solidFill>
              </a:rPr>
              <a:t>Purpose</a:t>
            </a:r>
            <a:r>
              <a:rPr lang="en-US" sz="2000" dirty="0"/>
              <a:t>: Introduce the story’s background information.</a:t>
            </a:r>
            <a:br>
              <a:rPr lang="en-US" sz="2000" dirty="0"/>
            </a:br>
            <a:endParaRPr lang="en-US" sz="2000" dirty="0"/>
          </a:p>
          <a:p>
            <a:r>
              <a:rPr lang="en-US" sz="2000" b="1" dirty="0">
                <a:solidFill>
                  <a:srgbClr val="32418C"/>
                </a:solidFill>
              </a:rPr>
              <a:t>Content</a:t>
            </a:r>
            <a:r>
              <a:rPr lang="en-US" sz="2000" dirty="0"/>
              <a:t>: This is where the setting, characters, and initial situation are introduced. The audience gets to know the protagonist and other key characters, the location, and the time period of the story. It sets the stage for the action to come.</a:t>
            </a:r>
            <a:endParaRPr lang="en-US" sz="1600" dirty="0"/>
          </a:p>
        </p:txBody>
      </p:sp>
      <p:pic>
        <p:nvPicPr>
          <p:cNvPr id="5" name="Picture 4">
            <a:extLst>
              <a:ext uri="{FF2B5EF4-FFF2-40B4-BE49-F238E27FC236}">
                <a16:creationId xmlns:a16="http://schemas.microsoft.com/office/drawing/2014/main" id="{21F98874-7EDA-6F8F-7A52-E913F2501EF4}"/>
              </a:ext>
            </a:extLst>
          </p:cNvPr>
          <p:cNvPicPr>
            <a:picLocks noChangeAspect="1"/>
          </p:cNvPicPr>
          <p:nvPr/>
        </p:nvPicPr>
        <p:blipFill>
          <a:blip r:embed="rId3"/>
          <a:stretch>
            <a:fillRect/>
          </a:stretch>
        </p:blipFill>
        <p:spPr>
          <a:xfrm>
            <a:off x="6991884" y="1489150"/>
            <a:ext cx="4361916" cy="2188062"/>
          </a:xfrm>
          <a:prstGeom prst="rect">
            <a:avLst/>
          </a:prstGeom>
        </p:spPr>
      </p:pic>
      <p:pic>
        <p:nvPicPr>
          <p:cNvPr id="6" name="Picture 5">
            <a:extLst>
              <a:ext uri="{FF2B5EF4-FFF2-40B4-BE49-F238E27FC236}">
                <a16:creationId xmlns:a16="http://schemas.microsoft.com/office/drawing/2014/main" id="{AB87846A-7FEB-769F-7BA7-C9DDDB124761}"/>
              </a:ext>
            </a:extLst>
          </p:cNvPr>
          <p:cNvPicPr>
            <a:picLocks noChangeAspect="1"/>
          </p:cNvPicPr>
          <p:nvPr/>
        </p:nvPicPr>
        <p:blipFill>
          <a:blip r:embed="rId4"/>
          <a:stretch>
            <a:fillRect/>
          </a:stretch>
        </p:blipFill>
        <p:spPr>
          <a:xfrm>
            <a:off x="7654183" y="4028294"/>
            <a:ext cx="3037317" cy="2003337"/>
          </a:xfrm>
          <a:prstGeom prst="rect">
            <a:avLst/>
          </a:prstGeom>
        </p:spPr>
      </p:pic>
    </p:spTree>
    <p:extLst>
      <p:ext uri="{BB962C8B-B14F-4D97-AF65-F5344CB8AC3E}">
        <p14:creationId xmlns:p14="http://schemas.microsoft.com/office/powerpoint/2010/main" val="1655093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Rising Action</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r>
              <a:rPr lang="en-US" sz="2000" b="1" dirty="0">
                <a:solidFill>
                  <a:srgbClr val="32418C"/>
                </a:solidFill>
              </a:rPr>
              <a:t>Purpose</a:t>
            </a:r>
            <a:r>
              <a:rPr lang="en-US" sz="2000" dirty="0"/>
              <a:t>: Build tension and develop the story.</a:t>
            </a:r>
            <a:br>
              <a:rPr lang="en-US" sz="2000" dirty="0"/>
            </a:br>
            <a:endParaRPr lang="en-US" sz="2000" dirty="0"/>
          </a:p>
          <a:p>
            <a:r>
              <a:rPr lang="en-US" sz="2000" b="1" dirty="0">
                <a:solidFill>
                  <a:srgbClr val="32418C"/>
                </a:solidFill>
              </a:rPr>
              <a:t>Content</a:t>
            </a:r>
            <a:r>
              <a:rPr lang="en-US" sz="2000" dirty="0"/>
              <a:t>: In this part, the central conflict or problem begins to unfold. The protagonist faces challenges or obstacles that create suspense and propel the story forward. Each event or complication in the rising action heightens the stakes and deepens the conflict.</a:t>
            </a:r>
          </a:p>
        </p:txBody>
      </p:sp>
      <p:pic>
        <p:nvPicPr>
          <p:cNvPr id="6" name="Picture 5">
            <a:extLst>
              <a:ext uri="{FF2B5EF4-FFF2-40B4-BE49-F238E27FC236}">
                <a16:creationId xmlns:a16="http://schemas.microsoft.com/office/drawing/2014/main" id="{1DBAEE34-611C-C72E-D674-1D598742FCFC}"/>
              </a:ext>
            </a:extLst>
          </p:cNvPr>
          <p:cNvPicPr>
            <a:picLocks noChangeAspect="1"/>
          </p:cNvPicPr>
          <p:nvPr/>
        </p:nvPicPr>
        <p:blipFill>
          <a:blip r:embed="rId3"/>
          <a:stretch>
            <a:fillRect/>
          </a:stretch>
        </p:blipFill>
        <p:spPr>
          <a:xfrm>
            <a:off x="6325223" y="2008866"/>
            <a:ext cx="5279341" cy="2840267"/>
          </a:xfrm>
          <a:prstGeom prst="rect">
            <a:avLst/>
          </a:prstGeom>
        </p:spPr>
      </p:pic>
    </p:spTree>
    <p:extLst>
      <p:ext uri="{BB962C8B-B14F-4D97-AF65-F5344CB8AC3E}">
        <p14:creationId xmlns:p14="http://schemas.microsoft.com/office/powerpoint/2010/main" val="1084106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Climax</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r>
              <a:rPr lang="en-US" sz="2000" b="1" dirty="0">
                <a:solidFill>
                  <a:srgbClr val="32418C"/>
                </a:solidFill>
              </a:rPr>
              <a:t>Purpose</a:t>
            </a:r>
            <a:r>
              <a:rPr lang="en-US" sz="2000" dirty="0"/>
              <a:t>: Reach the peak of the story’s tension.</a:t>
            </a:r>
            <a:br>
              <a:rPr lang="en-US" sz="2000" dirty="0"/>
            </a:br>
            <a:endParaRPr lang="en-US" sz="2000" dirty="0"/>
          </a:p>
          <a:p>
            <a:r>
              <a:rPr lang="en-US" sz="2000" b="1" dirty="0">
                <a:solidFill>
                  <a:srgbClr val="32418C"/>
                </a:solidFill>
              </a:rPr>
              <a:t>Content</a:t>
            </a:r>
            <a:r>
              <a:rPr lang="en-US" sz="2000" dirty="0"/>
              <a:t>: The climax is the turning point of the story, where the tension reaches its highest point. This is usually the most exciting or intense moment, where the protagonist confronts the central conflict head-on. The outcome of this confrontation determines the direction of the rest of the story.</a:t>
            </a:r>
          </a:p>
        </p:txBody>
      </p:sp>
      <p:pic>
        <p:nvPicPr>
          <p:cNvPr id="6" name="Picture 5">
            <a:extLst>
              <a:ext uri="{FF2B5EF4-FFF2-40B4-BE49-F238E27FC236}">
                <a16:creationId xmlns:a16="http://schemas.microsoft.com/office/drawing/2014/main" id="{25F73CC1-53BA-4567-E3BA-1C63F2D9CE93}"/>
              </a:ext>
            </a:extLst>
          </p:cNvPr>
          <p:cNvPicPr>
            <a:picLocks noChangeAspect="1"/>
          </p:cNvPicPr>
          <p:nvPr/>
        </p:nvPicPr>
        <p:blipFill>
          <a:blip r:embed="rId3"/>
          <a:stretch>
            <a:fillRect/>
          </a:stretch>
        </p:blipFill>
        <p:spPr>
          <a:xfrm>
            <a:off x="6948678" y="1047775"/>
            <a:ext cx="4200768" cy="2697790"/>
          </a:xfrm>
          <a:prstGeom prst="rect">
            <a:avLst/>
          </a:prstGeom>
        </p:spPr>
      </p:pic>
      <p:pic>
        <p:nvPicPr>
          <p:cNvPr id="7" name="Picture 6">
            <a:extLst>
              <a:ext uri="{FF2B5EF4-FFF2-40B4-BE49-F238E27FC236}">
                <a16:creationId xmlns:a16="http://schemas.microsoft.com/office/drawing/2014/main" id="{3FAF6F31-D00C-5848-28EC-E4192A65B293}"/>
              </a:ext>
            </a:extLst>
          </p:cNvPr>
          <p:cNvPicPr>
            <a:picLocks noChangeAspect="1"/>
          </p:cNvPicPr>
          <p:nvPr/>
        </p:nvPicPr>
        <p:blipFill>
          <a:blip r:embed="rId4"/>
          <a:stretch>
            <a:fillRect/>
          </a:stretch>
        </p:blipFill>
        <p:spPr>
          <a:xfrm>
            <a:off x="6844457" y="3966971"/>
            <a:ext cx="4409209" cy="2572903"/>
          </a:xfrm>
          <a:prstGeom prst="rect">
            <a:avLst/>
          </a:prstGeom>
        </p:spPr>
      </p:pic>
    </p:spTree>
    <p:extLst>
      <p:ext uri="{BB962C8B-B14F-4D97-AF65-F5344CB8AC3E}">
        <p14:creationId xmlns:p14="http://schemas.microsoft.com/office/powerpoint/2010/main" val="562485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Falling Action</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r>
              <a:rPr lang="en-US" sz="2000" b="1" dirty="0">
                <a:solidFill>
                  <a:srgbClr val="32418C"/>
                </a:solidFill>
              </a:rPr>
              <a:t>Purpose</a:t>
            </a:r>
            <a:r>
              <a:rPr lang="en-US" sz="2000" dirty="0"/>
              <a:t>: Resolve the conflict.</a:t>
            </a:r>
            <a:br>
              <a:rPr lang="en-US" sz="2000" dirty="0"/>
            </a:br>
            <a:endParaRPr lang="en-US" sz="2000" dirty="0"/>
          </a:p>
          <a:p>
            <a:r>
              <a:rPr lang="en-US" sz="2000" b="1" dirty="0">
                <a:solidFill>
                  <a:srgbClr val="32418C"/>
                </a:solidFill>
              </a:rPr>
              <a:t>Content</a:t>
            </a:r>
            <a:r>
              <a:rPr lang="en-US" sz="2000" dirty="0"/>
              <a:t>: After the climax, the story begins to wind down. The falling action deals with the consequences of the protagonist's decisions or actions at the climax. The tension decreases as the story moves toward its conclusion, and the various loose ends start to be tied up.</a:t>
            </a:r>
            <a:endParaRPr lang="en-US" sz="1600" dirty="0"/>
          </a:p>
        </p:txBody>
      </p:sp>
      <p:pic>
        <p:nvPicPr>
          <p:cNvPr id="4" name="Picture 3">
            <a:extLst>
              <a:ext uri="{FF2B5EF4-FFF2-40B4-BE49-F238E27FC236}">
                <a16:creationId xmlns:a16="http://schemas.microsoft.com/office/drawing/2014/main" id="{B5ABF6ED-2604-A356-F8D2-8A031F072FC1}"/>
              </a:ext>
            </a:extLst>
          </p:cNvPr>
          <p:cNvPicPr>
            <a:picLocks noChangeAspect="1"/>
          </p:cNvPicPr>
          <p:nvPr/>
        </p:nvPicPr>
        <p:blipFill>
          <a:blip r:embed="rId3"/>
          <a:stretch>
            <a:fillRect/>
          </a:stretch>
        </p:blipFill>
        <p:spPr>
          <a:xfrm>
            <a:off x="7005204" y="1251961"/>
            <a:ext cx="4263736" cy="2494633"/>
          </a:xfrm>
          <a:prstGeom prst="rect">
            <a:avLst/>
          </a:prstGeom>
        </p:spPr>
      </p:pic>
      <p:pic>
        <p:nvPicPr>
          <p:cNvPr id="5" name="Picture 4">
            <a:extLst>
              <a:ext uri="{FF2B5EF4-FFF2-40B4-BE49-F238E27FC236}">
                <a16:creationId xmlns:a16="http://schemas.microsoft.com/office/drawing/2014/main" id="{EE318E40-1124-8135-1738-B9359FE81254}"/>
              </a:ext>
            </a:extLst>
          </p:cNvPr>
          <p:cNvPicPr>
            <a:picLocks noChangeAspect="1"/>
          </p:cNvPicPr>
          <p:nvPr/>
        </p:nvPicPr>
        <p:blipFill>
          <a:blip r:embed="rId4"/>
          <a:stretch>
            <a:fillRect/>
          </a:stretch>
        </p:blipFill>
        <p:spPr>
          <a:xfrm>
            <a:off x="7005204" y="3912611"/>
            <a:ext cx="4263736" cy="2457742"/>
          </a:xfrm>
          <a:prstGeom prst="rect">
            <a:avLst/>
          </a:prstGeom>
        </p:spPr>
      </p:pic>
    </p:spTree>
    <p:extLst>
      <p:ext uri="{BB962C8B-B14F-4D97-AF65-F5344CB8AC3E}">
        <p14:creationId xmlns:p14="http://schemas.microsoft.com/office/powerpoint/2010/main" val="2101055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Denouement (Resolution)</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r>
              <a:rPr lang="en-US" sz="2000" b="1" dirty="0">
                <a:solidFill>
                  <a:srgbClr val="32418C"/>
                </a:solidFill>
              </a:rPr>
              <a:t>Purpose</a:t>
            </a:r>
            <a:r>
              <a:rPr lang="en-US" sz="2000" dirty="0"/>
              <a:t>: Bring the story to a close.</a:t>
            </a:r>
            <a:br>
              <a:rPr lang="en-US" sz="2000" dirty="0"/>
            </a:br>
            <a:endParaRPr lang="en-US" sz="2000" dirty="0"/>
          </a:p>
          <a:p>
            <a:r>
              <a:rPr lang="en-US" sz="2000" b="1" dirty="0">
                <a:solidFill>
                  <a:srgbClr val="32418C"/>
                </a:solidFill>
              </a:rPr>
              <a:t>Content</a:t>
            </a:r>
            <a:r>
              <a:rPr lang="en-US" sz="2000" dirty="0"/>
              <a:t>: The denouement is where the story concludes. The final outcome of the conflict is revealed, and the characters' fates are sealed. It provides a sense of closure to the audience, resolving any remaining subplots or questions.</a:t>
            </a:r>
            <a:endParaRPr lang="en-US" sz="1600" dirty="0"/>
          </a:p>
        </p:txBody>
      </p:sp>
      <p:pic>
        <p:nvPicPr>
          <p:cNvPr id="4" name="Picture 3">
            <a:extLst>
              <a:ext uri="{FF2B5EF4-FFF2-40B4-BE49-F238E27FC236}">
                <a16:creationId xmlns:a16="http://schemas.microsoft.com/office/drawing/2014/main" id="{5548C54F-301E-DCA9-21D7-E0AD96A9FA43}"/>
              </a:ext>
            </a:extLst>
          </p:cNvPr>
          <p:cNvPicPr>
            <a:picLocks noChangeAspect="1"/>
          </p:cNvPicPr>
          <p:nvPr/>
        </p:nvPicPr>
        <p:blipFill>
          <a:blip r:embed="rId3"/>
          <a:stretch>
            <a:fillRect/>
          </a:stretch>
        </p:blipFill>
        <p:spPr>
          <a:xfrm>
            <a:off x="7298506" y="1612115"/>
            <a:ext cx="3965864" cy="2199779"/>
          </a:xfrm>
          <a:prstGeom prst="rect">
            <a:avLst/>
          </a:prstGeom>
        </p:spPr>
      </p:pic>
      <p:pic>
        <p:nvPicPr>
          <p:cNvPr id="5" name="Picture 4">
            <a:extLst>
              <a:ext uri="{FF2B5EF4-FFF2-40B4-BE49-F238E27FC236}">
                <a16:creationId xmlns:a16="http://schemas.microsoft.com/office/drawing/2014/main" id="{89C006CD-3837-CB39-23CD-A101C01CDA91}"/>
              </a:ext>
            </a:extLst>
          </p:cNvPr>
          <p:cNvPicPr>
            <a:picLocks noChangeAspect="1"/>
          </p:cNvPicPr>
          <p:nvPr/>
        </p:nvPicPr>
        <p:blipFill>
          <a:blip r:embed="rId4"/>
          <a:stretch>
            <a:fillRect/>
          </a:stretch>
        </p:blipFill>
        <p:spPr>
          <a:xfrm>
            <a:off x="7298506" y="3985179"/>
            <a:ext cx="3965864" cy="2521411"/>
          </a:xfrm>
          <a:prstGeom prst="rect">
            <a:avLst/>
          </a:prstGeom>
        </p:spPr>
      </p:pic>
    </p:spTree>
    <p:extLst>
      <p:ext uri="{BB962C8B-B14F-4D97-AF65-F5344CB8AC3E}">
        <p14:creationId xmlns:p14="http://schemas.microsoft.com/office/powerpoint/2010/main" val="405299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0DDED-5F1A-B370-CD07-DD7E31FB43B1}"/>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A8B75234-3FB1-B597-DF46-CD5827D3C5AF}"/>
              </a:ext>
            </a:extLst>
          </p:cNvPr>
          <p:cNvSpPr>
            <a:spLocks noGrp="1"/>
          </p:cNvSpPr>
          <p:nvPr>
            <p:ph idx="1"/>
          </p:nvPr>
        </p:nvSpPr>
        <p:spPr/>
        <p:txBody>
          <a:bodyPr>
            <a:normAutofit lnSpcReduction="10000"/>
          </a:bodyPr>
          <a:lstStyle/>
          <a:p>
            <a:r>
              <a:rPr lang="en-US" sz="2000" b="1" dirty="0">
                <a:solidFill>
                  <a:srgbClr val="32418C"/>
                </a:solidFill>
              </a:rPr>
              <a:t>Understand and Apply Basic Photo Enhancements</a:t>
            </a:r>
            <a:r>
              <a:rPr lang="en-US" sz="2000" dirty="0"/>
              <a:t>: Students will learn to perform essential photo enhancements, such as brightening and adding vibrancy to specific elements like eyes in a portrait, using Adobe Photoshop. This outcome ensures they can elevate the quality of digital images through subtle but effective edits.</a:t>
            </a:r>
          </a:p>
          <a:p>
            <a:endParaRPr lang="en-US" sz="2000" dirty="0"/>
          </a:p>
          <a:p>
            <a:r>
              <a:rPr lang="en-US" sz="2000" b="1" dirty="0">
                <a:solidFill>
                  <a:srgbClr val="32418C"/>
                </a:solidFill>
              </a:rPr>
              <a:t>Learn the Technique of Posterization</a:t>
            </a:r>
            <a:r>
              <a:rPr lang="en-US" sz="2000" dirty="0"/>
              <a:t>: Students will gain proficiency in posterizing images to create a vintage or stylized effect by reducing the number of colors and adjusting brightness levels. This outcome focuses on helping students understand how to manipulate images creatively while maintaining control over the final aesthetic.</a:t>
            </a:r>
          </a:p>
          <a:p>
            <a:endParaRPr lang="en-US" sz="2000" dirty="0"/>
          </a:p>
          <a:p>
            <a:r>
              <a:rPr lang="en-US" sz="2000" b="1" dirty="0">
                <a:solidFill>
                  <a:srgbClr val="32418C"/>
                </a:solidFill>
              </a:rPr>
              <a:t>Develop Skills in Layer Management and Masking</a:t>
            </a:r>
            <a:r>
              <a:rPr lang="en-US" sz="2000" dirty="0"/>
              <a:t>: Students will learn how to organize their Photoshop projects using layers and apply effects selectively through layer masks. This outcome ensures students can manage complex edits effectively and refine their work to achieve professional-quality results.</a:t>
            </a:r>
          </a:p>
        </p:txBody>
      </p:sp>
    </p:spTree>
    <p:extLst>
      <p:ext uri="{BB962C8B-B14F-4D97-AF65-F5344CB8AC3E}">
        <p14:creationId xmlns:p14="http://schemas.microsoft.com/office/powerpoint/2010/main" val="261940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2. The Hero’s Journey</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lnSpcReduction="10000"/>
          </a:bodyPr>
          <a:lstStyle/>
          <a:p>
            <a:r>
              <a:rPr lang="en-US" sz="2000" dirty="0"/>
              <a:t>Also known as the </a:t>
            </a:r>
            <a:r>
              <a:rPr lang="en-US" sz="2000" b="1" dirty="0">
                <a:solidFill>
                  <a:srgbClr val="32418C"/>
                </a:solidFill>
              </a:rPr>
              <a:t>Monomyth</a:t>
            </a:r>
            <a:r>
              <a:rPr lang="en-US" sz="2000" dirty="0"/>
              <a:t>, is a narrative structure identified by the mythologist Joseph Campbell.</a:t>
            </a:r>
            <a:br>
              <a:rPr lang="en-US" sz="2000" dirty="0"/>
            </a:br>
            <a:br>
              <a:rPr lang="en-US" sz="2000" dirty="0"/>
            </a:br>
            <a:r>
              <a:rPr lang="en-US" sz="2000" dirty="0"/>
              <a:t>Campbell observed that many myths, stories, and legends across different cultures follow a similar pattern, where a hero undergoes a </a:t>
            </a:r>
            <a:r>
              <a:rPr lang="en-US" sz="2000" b="1" dirty="0">
                <a:solidFill>
                  <a:srgbClr val="32418C"/>
                </a:solidFill>
              </a:rPr>
              <a:t>transformative adventure</a:t>
            </a:r>
            <a:r>
              <a:rPr lang="en-US" sz="2000" dirty="0"/>
              <a:t>. This structure is divided into stages that the hero passes through, each contributing to their ultimate growth and transformation.</a:t>
            </a:r>
            <a:br>
              <a:rPr lang="en-US" sz="2000" dirty="0"/>
            </a:br>
            <a:br>
              <a:rPr lang="en-US" sz="2000" dirty="0"/>
            </a:br>
            <a:r>
              <a:rPr lang="en-US" sz="2000" dirty="0"/>
              <a:t>The Hero's Journey is typically divided into three main sections: </a:t>
            </a:r>
            <a:r>
              <a:rPr lang="en-US" sz="2000" b="1" dirty="0">
                <a:solidFill>
                  <a:srgbClr val="32418C"/>
                </a:solidFill>
              </a:rPr>
              <a:t>Departure</a:t>
            </a:r>
            <a:r>
              <a:rPr lang="en-US" sz="2000" dirty="0"/>
              <a:t>, </a:t>
            </a:r>
            <a:r>
              <a:rPr lang="en-US" sz="2000" b="1" dirty="0">
                <a:solidFill>
                  <a:srgbClr val="32418C"/>
                </a:solidFill>
              </a:rPr>
              <a:t>Initiation</a:t>
            </a:r>
            <a:r>
              <a:rPr lang="en-US" sz="2000" dirty="0"/>
              <a:t>, and </a:t>
            </a:r>
            <a:r>
              <a:rPr lang="en-US" sz="2000" b="1" dirty="0">
                <a:solidFill>
                  <a:srgbClr val="32418C"/>
                </a:solidFill>
              </a:rPr>
              <a:t>Return</a:t>
            </a:r>
            <a:r>
              <a:rPr lang="en-US" sz="2000" dirty="0"/>
              <a:t>.</a:t>
            </a:r>
          </a:p>
          <a:p>
            <a:endParaRPr lang="en-US" sz="2000" dirty="0"/>
          </a:p>
          <a:p>
            <a:endParaRPr lang="en-US" sz="1600" dirty="0"/>
          </a:p>
        </p:txBody>
      </p:sp>
      <p:pic>
        <p:nvPicPr>
          <p:cNvPr id="6" name="Picture 5">
            <a:extLst>
              <a:ext uri="{FF2B5EF4-FFF2-40B4-BE49-F238E27FC236}">
                <a16:creationId xmlns:a16="http://schemas.microsoft.com/office/drawing/2014/main" id="{FB4307CA-B2C0-91D7-AC3C-D22C8F2AE28E}"/>
              </a:ext>
            </a:extLst>
          </p:cNvPr>
          <p:cNvPicPr>
            <a:picLocks noChangeAspect="1"/>
          </p:cNvPicPr>
          <p:nvPr/>
        </p:nvPicPr>
        <p:blipFill>
          <a:blip r:embed="rId3"/>
          <a:stretch>
            <a:fillRect/>
          </a:stretch>
        </p:blipFill>
        <p:spPr>
          <a:xfrm>
            <a:off x="7572086" y="2151932"/>
            <a:ext cx="3488350" cy="3927334"/>
          </a:xfrm>
          <a:prstGeom prst="rect">
            <a:avLst/>
          </a:prstGeom>
        </p:spPr>
      </p:pic>
    </p:spTree>
    <p:extLst>
      <p:ext uri="{BB962C8B-B14F-4D97-AF65-F5344CB8AC3E}">
        <p14:creationId xmlns:p14="http://schemas.microsoft.com/office/powerpoint/2010/main" val="3651396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Departure (Separation)</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166672"/>
          </a:xfrm>
        </p:spPr>
        <p:txBody>
          <a:bodyPr>
            <a:normAutofit/>
          </a:bodyPr>
          <a:lstStyle/>
          <a:p>
            <a:r>
              <a:rPr lang="en-US" sz="1600" b="1" dirty="0">
                <a:solidFill>
                  <a:srgbClr val="32418C"/>
                </a:solidFill>
              </a:rPr>
              <a:t>The Ordinary World:</a:t>
            </a:r>
          </a:p>
          <a:p>
            <a:pPr marL="0" indent="0">
              <a:buNone/>
            </a:pPr>
            <a:r>
              <a:rPr lang="en-US" sz="1600" dirty="0"/>
              <a:t>Description: The hero’s normal life before the adventure begins. This stage sets the context, showing the hero's everyday environment, their relationships, and their flaws or challenges.</a:t>
            </a:r>
          </a:p>
          <a:p>
            <a:r>
              <a:rPr lang="en-US" sz="1600" b="1" dirty="0">
                <a:solidFill>
                  <a:srgbClr val="32418C"/>
                </a:solidFill>
              </a:rPr>
              <a:t>The Call to Adventure:</a:t>
            </a:r>
          </a:p>
          <a:p>
            <a:pPr marL="0" indent="0">
              <a:buNone/>
            </a:pPr>
            <a:r>
              <a:rPr lang="en-US" sz="1600" dirty="0"/>
              <a:t>Description: The hero is presented with a challenge, problem, or adventure that disrupts their normal life. It’s the first sign that change is coming.</a:t>
            </a:r>
          </a:p>
          <a:p>
            <a:r>
              <a:rPr lang="en-US" sz="1600" b="1" dirty="0">
                <a:solidFill>
                  <a:srgbClr val="32418C"/>
                </a:solidFill>
              </a:rPr>
              <a:t>Refusal of the Call:</a:t>
            </a:r>
          </a:p>
          <a:p>
            <a:pPr marL="0" indent="0">
              <a:buNone/>
            </a:pPr>
            <a:r>
              <a:rPr lang="en-US" sz="1600" dirty="0"/>
              <a:t>Description: The hero may initially refuse the call due to fear, insecurity, or a sense of duty to stay in their current life. This stage reflects the hero's hesitation to step into the unknown.</a:t>
            </a:r>
          </a:p>
        </p:txBody>
      </p:sp>
      <p:sp>
        <p:nvSpPr>
          <p:cNvPr id="4" name="TextBox 3">
            <a:extLst>
              <a:ext uri="{FF2B5EF4-FFF2-40B4-BE49-F238E27FC236}">
                <a16:creationId xmlns:a16="http://schemas.microsoft.com/office/drawing/2014/main" id="{B086C906-76C1-C80B-2402-3CD150AED030}"/>
              </a:ext>
            </a:extLst>
          </p:cNvPr>
          <p:cNvSpPr txBox="1"/>
          <p:nvPr/>
        </p:nvSpPr>
        <p:spPr>
          <a:xfrm>
            <a:off x="1338062" y="6387441"/>
            <a:ext cx="9515876" cy="369332"/>
          </a:xfrm>
          <a:prstGeom prst="rect">
            <a:avLst/>
          </a:prstGeom>
          <a:noFill/>
        </p:spPr>
        <p:txBody>
          <a:bodyPr wrap="square">
            <a:spAutoFit/>
          </a:bodyPr>
          <a:lstStyle/>
          <a:p>
            <a:pPr marL="0" indent="0" algn="ctr">
              <a:buNone/>
            </a:pPr>
            <a:r>
              <a:rPr lang="en-US" sz="1800" b="1" dirty="0">
                <a:solidFill>
                  <a:schemeClr val="bg1"/>
                </a:solidFill>
                <a:highlight>
                  <a:srgbClr val="32418C"/>
                </a:highlight>
              </a:rPr>
              <a:t>This section involves the hero leaving their ordinary world and venturing into the unknown.</a:t>
            </a:r>
          </a:p>
        </p:txBody>
      </p:sp>
      <p:sp>
        <p:nvSpPr>
          <p:cNvPr id="5" name="Content Placeholder 2">
            <a:extLst>
              <a:ext uri="{FF2B5EF4-FFF2-40B4-BE49-F238E27FC236}">
                <a16:creationId xmlns:a16="http://schemas.microsoft.com/office/drawing/2014/main" id="{374C59D7-230E-26A4-3307-5D188332993A}"/>
              </a:ext>
            </a:extLst>
          </p:cNvPr>
          <p:cNvSpPr txBox="1">
            <a:spLocks/>
          </p:cNvSpPr>
          <p:nvPr/>
        </p:nvSpPr>
        <p:spPr>
          <a:xfrm>
            <a:off x="6096000" y="2219400"/>
            <a:ext cx="5257800" cy="4166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rgbClr val="32418C"/>
                </a:solidFill>
              </a:rPr>
              <a:t>Meeting with the Mentor:</a:t>
            </a:r>
          </a:p>
          <a:p>
            <a:pPr marL="0" indent="0">
              <a:buNone/>
            </a:pPr>
            <a:r>
              <a:rPr lang="en-US" sz="1600" dirty="0"/>
              <a:t>Description: The hero encounters a mentor who provides guidance, advice, or magical aid to help them on their journey. The mentor often provides the hero with something they need to succeed.</a:t>
            </a:r>
          </a:p>
          <a:p>
            <a:r>
              <a:rPr lang="en-US" sz="1600" b="1" dirty="0">
                <a:solidFill>
                  <a:srgbClr val="32418C"/>
                </a:solidFill>
              </a:rPr>
              <a:t>Crossing the Threshold:</a:t>
            </a:r>
          </a:p>
          <a:p>
            <a:pPr marL="0" indent="0">
              <a:buNone/>
            </a:pPr>
            <a:r>
              <a:rPr lang="en-US" sz="1600" dirty="0"/>
              <a:t>Description: The hero commits to the adventure and leaves their ordinary world, crossing into the unknown, often represented by a physical boundary or significant change in setting.</a:t>
            </a:r>
          </a:p>
          <a:p>
            <a:r>
              <a:rPr lang="en-US" sz="1600" b="1" dirty="0">
                <a:solidFill>
                  <a:srgbClr val="32418C"/>
                </a:solidFill>
              </a:rPr>
              <a:t>Tests, Allies, and Enemies:</a:t>
            </a:r>
          </a:p>
          <a:p>
            <a:pPr marL="0" indent="0">
              <a:buNone/>
            </a:pPr>
            <a:r>
              <a:rPr lang="en-US" sz="1600" dirty="0"/>
              <a:t>Description: The hero faces challenges, meets allies who assist them, and confronts enemies that hinder their progress. These experiences help the hero grow stronger and learn the rules of the special world.</a:t>
            </a:r>
          </a:p>
        </p:txBody>
      </p:sp>
    </p:spTree>
    <p:extLst>
      <p:ext uri="{BB962C8B-B14F-4D97-AF65-F5344CB8AC3E}">
        <p14:creationId xmlns:p14="http://schemas.microsoft.com/office/powerpoint/2010/main" val="3162599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Initiation</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151932"/>
            <a:ext cx="5257800" cy="4301609"/>
          </a:xfrm>
        </p:spPr>
        <p:txBody>
          <a:bodyPr>
            <a:normAutofit/>
          </a:bodyPr>
          <a:lstStyle/>
          <a:p>
            <a:r>
              <a:rPr lang="en-US" sz="1800" b="1" dirty="0">
                <a:solidFill>
                  <a:srgbClr val="32418C"/>
                </a:solidFill>
              </a:rPr>
              <a:t>Approach to the Inmost Cave:</a:t>
            </a:r>
          </a:p>
          <a:p>
            <a:pPr marL="0" indent="0">
              <a:buNone/>
            </a:pPr>
            <a:r>
              <a:rPr lang="en-US" sz="1800" dirty="0"/>
              <a:t>Description: The hero approaches a dangerous place or situation where the central conflict resides. This is often a moment of preparation before facing the ultimate challenge.</a:t>
            </a:r>
          </a:p>
          <a:p>
            <a:r>
              <a:rPr lang="en-US" sz="1800" b="1" dirty="0">
                <a:solidFill>
                  <a:srgbClr val="32418C"/>
                </a:solidFill>
              </a:rPr>
              <a:t>The Ordeal:</a:t>
            </a:r>
          </a:p>
          <a:p>
            <a:pPr marL="0" indent="0">
              <a:buNone/>
            </a:pPr>
            <a:r>
              <a:rPr lang="en-US" sz="1800" dirty="0"/>
              <a:t>Description: The hero faces a major challenge, often a life-or-death situation. This is the critical moment where the hero confronts their greatest fear or the main antagonist.</a:t>
            </a:r>
          </a:p>
          <a:p>
            <a:r>
              <a:rPr lang="en-US" sz="1800" b="1" dirty="0">
                <a:solidFill>
                  <a:srgbClr val="32418C"/>
                </a:solidFill>
              </a:rPr>
              <a:t>The Reward:</a:t>
            </a:r>
          </a:p>
          <a:p>
            <a:pPr marL="0" indent="0">
              <a:buNone/>
            </a:pPr>
            <a:r>
              <a:rPr lang="en-US" sz="1800" dirty="0"/>
              <a:t>Description: After overcoming the ordeal, the hero earns a reward. This could be a physical treasure, knowledge, reconciliation, or even personal growth.</a:t>
            </a:r>
          </a:p>
        </p:txBody>
      </p:sp>
      <p:sp>
        <p:nvSpPr>
          <p:cNvPr id="4" name="TextBox 3">
            <a:extLst>
              <a:ext uri="{FF2B5EF4-FFF2-40B4-BE49-F238E27FC236}">
                <a16:creationId xmlns:a16="http://schemas.microsoft.com/office/drawing/2014/main" id="{B086C906-76C1-C80B-2402-3CD150AED030}"/>
              </a:ext>
            </a:extLst>
          </p:cNvPr>
          <p:cNvSpPr txBox="1"/>
          <p:nvPr/>
        </p:nvSpPr>
        <p:spPr>
          <a:xfrm>
            <a:off x="2228881" y="1196763"/>
            <a:ext cx="9583367" cy="584775"/>
          </a:xfrm>
          <a:prstGeom prst="rect">
            <a:avLst/>
          </a:prstGeom>
          <a:noFill/>
        </p:spPr>
        <p:txBody>
          <a:bodyPr wrap="square">
            <a:spAutoFit/>
          </a:bodyPr>
          <a:lstStyle/>
          <a:p>
            <a:pPr marL="0" indent="0" algn="r">
              <a:buNone/>
            </a:pPr>
            <a:r>
              <a:rPr lang="en-US" sz="1600" b="1" dirty="0">
                <a:solidFill>
                  <a:schemeClr val="bg1"/>
                </a:solidFill>
                <a:highlight>
                  <a:srgbClr val="32418C"/>
                </a:highlight>
              </a:rPr>
              <a:t>This section covers the hero's actual journey in the unfamiliar world,</a:t>
            </a:r>
          </a:p>
          <a:p>
            <a:pPr marL="0" indent="0" algn="r">
              <a:buNone/>
            </a:pPr>
            <a:r>
              <a:rPr lang="en-US" sz="1600" b="1" dirty="0">
                <a:solidFill>
                  <a:schemeClr val="bg1"/>
                </a:solidFill>
                <a:highlight>
                  <a:srgbClr val="32418C"/>
                </a:highlight>
              </a:rPr>
              <a:t>where they face and overcome significant trials.</a:t>
            </a:r>
          </a:p>
        </p:txBody>
      </p:sp>
      <p:pic>
        <p:nvPicPr>
          <p:cNvPr id="6" name="Picture 5">
            <a:extLst>
              <a:ext uri="{FF2B5EF4-FFF2-40B4-BE49-F238E27FC236}">
                <a16:creationId xmlns:a16="http://schemas.microsoft.com/office/drawing/2014/main" id="{7355D678-29E7-A4B1-013E-B622157A0CE9}"/>
              </a:ext>
            </a:extLst>
          </p:cNvPr>
          <p:cNvPicPr>
            <a:picLocks noChangeAspect="1"/>
          </p:cNvPicPr>
          <p:nvPr/>
        </p:nvPicPr>
        <p:blipFill>
          <a:blip r:embed="rId3"/>
          <a:stretch>
            <a:fillRect/>
          </a:stretch>
        </p:blipFill>
        <p:spPr>
          <a:xfrm>
            <a:off x="6325223" y="2519757"/>
            <a:ext cx="5257800" cy="3460830"/>
          </a:xfrm>
          <a:prstGeom prst="rect">
            <a:avLst/>
          </a:prstGeom>
        </p:spPr>
      </p:pic>
    </p:spTree>
    <p:extLst>
      <p:ext uri="{BB962C8B-B14F-4D97-AF65-F5344CB8AC3E}">
        <p14:creationId xmlns:p14="http://schemas.microsoft.com/office/powerpoint/2010/main" val="174013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Return</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151932"/>
            <a:ext cx="5257800" cy="4301609"/>
          </a:xfrm>
        </p:spPr>
        <p:txBody>
          <a:bodyPr>
            <a:normAutofit lnSpcReduction="10000"/>
          </a:bodyPr>
          <a:lstStyle/>
          <a:p>
            <a:r>
              <a:rPr lang="en-US" sz="1800" b="1" dirty="0">
                <a:solidFill>
                  <a:srgbClr val="32418C"/>
                </a:solidFill>
              </a:rPr>
              <a:t>The Road Back:</a:t>
            </a:r>
          </a:p>
          <a:p>
            <a:pPr marL="0" indent="0">
              <a:buNone/>
            </a:pPr>
            <a:r>
              <a:rPr lang="en-US" sz="1800" dirty="0"/>
              <a:t>Description: The hero begins the journey back to their ordinary world, often facing challenges or pursuing new goals. There may be a chase or pursuit as the hero attempts to return home.</a:t>
            </a:r>
          </a:p>
          <a:p>
            <a:r>
              <a:rPr lang="en-US" sz="1800" b="1" dirty="0">
                <a:solidFill>
                  <a:srgbClr val="32418C"/>
                </a:solidFill>
              </a:rPr>
              <a:t>The Resurrection:</a:t>
            </a:r>
          </a:p>
          <a:p>
            <a:pPr marL="0" indent="0">
              <a:buNone/>
            </a:pPr>
            <a:r>
              <a:rPr lang="en-US" sz="1800" dirty="0"/>
              <a:t>Description: The hero faces a final test or challenge upon returning home. This is a climactic moment where the hero must use everything they've learned to overcome this ultimate trial</a:t>
            </a:r>
          </a:p>
          <a:p>
            <a:r>
              <a:rPr lang="en-US" sz="1800" b="1" dirty="0">
                <a:solidFill>
                  <a:srgbClr val="32418C"/>
                </a:solidFill>
              </a:rPr>
              <a:t>Return with the Elixir:</a:t>
            </a:r>
          </a:p>
          <a:p>
            <a:pPr marL="0" indent="0">
              <a:buNone/>
            </a:pPr>
            <a:r>
              <a:rPr lang="en-US" sz="1800" dirty="0"/>
              <a:t>Description: The hero returns to their ordinary world, but they are transformed by their journey. They bring back something that can help others, whether it’s an actual treasure, newfound wisdom, or personal growth</a:t>
            </a:r>
          </a:p>
        </p:txBody>
      </p:sp>
      <p:sp>
        <p:nvSpPr>
          <p:cNvPr id="4" name="TextBox 3">
            <a:extLst>
              <a:ext uri="{FF2B5EF4-FFF2-40B4-BE49-F238E27FC236}">
                <a16:creationId xmlns:a16="http://schemas.microsoft.com/office/drawing/2014/main" id="{B086C906-76C1-C80B-2402-3CD150AED030}"/>
              </a:ext>
            </a:extLst>
          </p:cNvPr>
          <p:cNvSpPr txBox="1"/>
          <p:nvPr/>
        </p:nvSpPr>
        <p:spPr>
          <a:xfrm>
            <a:off x="2321349" y="1319873"/>
            <a:ext cx="9583367" cy="338554"/>
          </a:xfrm>
          <a:prstGeom prst="rect">
            <a:avLst/>
          </a:prstGeom>
          <a:noFill/>
        </p:spPr>
        <p:txBody>
          <a:bodyPr wrap="square">
            <a:spAutoFit/>
          </a:bodyPr>
          <a:lstStyle/>
          <a:p>
            <a:pPr marL="0" indent="0" algn="r">
              <a:buNone/>
            </a:pPr>
            <a:r>
              <a:rPr lang="en-US" sz="1600" b="1" dirty="0">
                <a:solidFill>
                  <a:schemeClr val="bg1"/>
                </a:solidFill>
                <a:highlight>
                  <a:srgbClr val="32418C"/>
                </a:highlight>
              </a:rPr>
              <a:t>In this section, the hero returns to their ordinary world, transformed by their experiences.</a:t>
            </a:r>
          </a:p>
        </p:txBody>
      </p:sp>
      <p:pic>
        <p:nvPicPr>
          <p:cNvPr id="6" name="Picture 5">
            <a:extLst>
              <a:ext uri="{FF2B5EF4-FFF2-40B4-BE49-F238E27FC236}">
                <a16:creationId xmlns:a16="http://schemas.microsoft.com/office/drawing/2014/main" id="{FABA4C1D-2D18-55BC-C0A4-FFF3AFC35C03}"/>
              </a:ext>
            </a:extLst>
          </p:cNvPr>
          <p:cNvPicPr>
            <a:picLocks noChangeAspect="1"/>
          </p:cNvPicPr>
          <p:nvPr/>
        </p:nvPicPr>
        <p:blipFill>
          <a:blip r:embed="rId3"/>
          <a:stretch>
            <a:fillRect/>
          </a:stretch>
        </p:blipFill>
        <p:spPr>
          <a:xfrm>
            <a:off x="7002345" y="1881788"/>
            <a:ext cx="3996023" cy="2420948"/>
          </a:xfrm>
          <a:prstGeom prst="rect">
            <a:avLst/>
          </a:prstGeom>
        </p:spPr>
      </p:pic>
      <p:pic>
        <p:nvPicPr>
          <p:cNvPr id="7" name="Picture 6">
            <a:extLst>
              <a:ext uri="{FF2B5EF4-FFF2-40B4-BE49-F238E27FC236}">
                <a16:creationId xmlns:a16="http://schemas.microsoft.com/office/drawing/2014/main" id="{C43B6C84-21DD-D63D-908A-759A84CA71F1}"/>
              </a:ext>
            </a:extLst>
          </p:cNvPr>
          <p:cNvPicPr>
            <a:picLocks noChangeAspect="1"/>
          </p:cNvPicPr>
          <p:nvPr/>
        </p:nvPicPr>
        <p:blipFill>
          <a:blip r:embed="rId4"/>
          <a:stretch>
            <a:fillRect/>
          </a:stretch>
        </p:blipFill>
        <p:spPr>
          <a:xfrm>
            <a:off x="7048578" y="4422180"/>
            <a:ext cx="3903556" cy="2231894"/>
          </a:xfrm>
          <a:prstGeom prst="rect">
            <a:avLst/>
          </a:prstGeom>
        </p:spPr>
      </p:pic>
    </p:spTree>
    <p:extLst>
      <p:ext uri="{BB962C8B-B14F-4D97-AF65-F5344CB8AC3E}">
        <p14:creationId xmlns:p14="http://schemas.microsoft.com/office/powerpoint/2010/main" val="224433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3. Fichtean Curve</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r>
              <a:rPr lang="en-US" sz="2000" dirty="0"/>
              <a:t>Unlike traditional models like Freytag’s Pyramid, which has a clear beginning, middle, and end with a gradual rise and fall of tension, the Fichtean Curve focuses on a series of </a:t>
            </a:r>
            <a:r>
              <a:rPr lang="en-US" sz="2000" b="1" dirty="0">
                <a:solidFill>
                  <a:srgbClr val="32418C"/>
                </a:solidFill>
              </a:rPr>
              <a:t>escalating crises</a:t>
            </a:r>
            <a:r>
              <a:rPr lang="en-US" sz="2000" dirty="0"/>
              <a:t> that keep the audience engaged by continuously raising the stakes.</a:t>
            </a:r>
          </a:p>
          <a:p>
            <a:endParaRPr lang="en-US" sz="2000" dirty="0"/>
          </a:p>
          <a:p>
            <a:r>
              <a:rPr lang="en-US" sz="2000" b="1" dirty="0">
                <a:solidFill>
                  <a:srgbClr val="32418C"/>
                </a:solidFill>
              </a:rPr>
              <a:t>127 Hours </a:t>
            </a:r>
            <a:r>
              <a:rPr lang="en-US" sz="2000" dirty="0"/>
              <a:t>is a strong example of the Fichtean Curve because it maintains high tension throughout the film with a series of escalating crises that the protagonist must face.</a:t>
            </a:r>
          </a:p>
        </p:txBody>
      </p:sp>
      <p:pic>
        <p:nvPicPr>
          <p:cNvPr id="4" name="Picture 3">
            <a:extLst>
              <a:ext uri="{FF2B5EF4-FFF2-40B4-BE49-F238E27FC236}">
                <a16:creationId xmlns:a16="http://schemas.microsoft.com/office/drawing/2014/main" id="{AF7B02EF-789B-13F1-37A8-FD2A27B92C39}"/>
              </a:ext>
            </a:extLst>
          </p:cNvPr>
          <p:cNvPicPr>
            <a:picLocks noChangeAspect="1"/>
          </p:cNvPicPr>
          <p:nvPr/>
        </p:nvPicPr>
        <p:blipFill>
          <a:blip r:embed="rId3"/>
          <a:stretch>
            <a:fillRect/>
          </a:stretch>
        </p:blipFill>
        <p:spPr>
          <a:xfrm>
            <a:off x="7213313" y="1412193"/>
            <a:ext cx="3595099" cy="2361813"/>
          </a:xfrm>
          <a:prstGeom prst="rect">
            <a:avLst/>
          </a:prstGeom>
        </p:spPr>
      </p:pic>
      <p:pic>
        <p:nvPicPr>
          <p:cNvPr id="5" name="Picture 4">
            <a:extLst>
              <a:ext uri="{FF2B5EF4-FFF2-40B4-BE49-F238E27FC236}">
                <a16:creationId xmlns:a16="http://schemas.microsoft.com/office/drawing/2014/main" id="{D6307E59-5ABC-0E69-DD46-32B7DC644359}"/>
              </a:ext>
            </a:extLst>
          </p:cNvPr>
          <p:cNvPicPr>
            <a:picLocks noChangeAspect="1"/>
          </p:cNvPicPr>
          <p:nvPr/>
        </p:nvPicPr>
        <p:blipFill>
          <a:blip r:embed="rId4"/>
          <a:stretch>
            <a:fillRect/>
          </a:stretch>
        </p:blipFill>
        <p:spPr>
          <a:xfrm>
            <a:off x="7151669" y="3989960"/>
            <a:ext cx="3718389" cy="2617700"/>
          </a:xfrm>
          <a:prstGeom prst="rect">
            <a:avLst/>
          </a:prstGeom>
        </p:spPr>
      </p:pic>
    </p:spTree>
    <p:extLst>
      <p:ext uri="{BB962C8B-B14F-4D97-AF65-F5344CB8AC3E}">
        <p14:creationId xmlns:p14="http://schemas.microsoft.com/office/powerpoint/2010/main" val="2479479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4. In Medias Res</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r>
              <a:rPr lang="en-US" sz="2000" dirty="0"/>
              <a:t>A Latin phrase that means "</a:t>
            </a:r>
            <a:r>
              <a:rPr lang="en-US" sz="2000" b="1" dirty="0">
                <a:solidFill>
                  <a:srgbClr val="32418C"/>
                </a:solidFill>
              </a:rPr>
              <a:t>in the midst of things</a:t>
            </a:r>
            <a:r>
              <a:rPr lang="en-US" sz="2000" dirty="0"/>
              <a:t>." It is a narrative technique where a story begins in the middle of the action, rather than at the beginning of the chronological sequence of events.</a:t>
            </a:r>
          </a:p>
        </p:txBody>
      </p:sp>
      <p:pic>
        <p:nvPicPr>
          <p:cNvPr id="4" name="Picture 3">
            <a:extLst>
              <a:ext uri="{FF2B5EF4-FFF2-40B4-BE49-F238E27FC236}">
                <a16:creationId xmlns:a16="http://schemas.microsoft.com/office/drawing/2014/main" id="{348B68C4-CC0D-0D98-D64F-7F073EC0550F}"/>
              </a:ext>
            </a:extLst>
          </p:cNvPr>
          <p:cNvPicPr>
            <a:picLocks noChangeAspect="1"/>
          </p:cNvPicPr>
          <p:nvPr/>
        </p:nvPicPr>
        <p:blipFill>
          <a:blip r:embed="rId3"/>
          <a:stretch>
            <a:fillRect/>
          </a:stretch>
        </p:blipFill>
        <p:spPr>
          <a:xfrm>
            <a:off x="7505075" y="1044660"/>
            <a:ext cx="2888287" cy="2683138"/>
          </a:xfrm>
          <a:prstGeom prst="rect">
            <a:avLst/>
          </a:prstGeom>
        </p:spPr>
      </p:pic>
      <p:pic>
        <p:nvPicPr>
          <p:cNvPr id="7" name="Picture 6">
            <a:extLst>
              <a:ext uri="{FF2B5EF4-FFF2-40B4-BE49-F238E27FC236}">
                <a16:creationId xmlns:a16="http://schemas.microsoft.com/office/drawing/2014/main" id="{EA60A796-7362-0FE0-7118-D1172B57B748}"/>
              </a:ext>
            </a:extLst>
          </p:cNvPr>
          <p:cNvPicPr>
            <a:picLocks noChangeAspect="1"/>
          </p:cNvPicPr>
          <p:nvPr/>
        </p:nvPicPr>
        <p:blipFill>
          <a:blip r:embed="rId4"/>
          <a:stretch>
            <a:fillRect/>
          </a:stretch>
        </p:blipFill>
        <p:spPr>
          <a:xfrm>
            <a:off x="6905089" y="3946089"/>
            <a:ext cx="4088258" cy="2330119"/>
          </a:xfrm>
          <a:prstGeom prst="rect">
            <a:avLst/>
          </a:prstGeom>
        </p:spPr>
      </p:pic>
    </p:spTree>
    <p:extLst>
      <p:ext uri="{BB962C8B-B14F-4D97-AF65-F5344CB8AC3E}">
        <p14:creationId xmlns:p14="http://schemas.microsoft.com/office/powerpoint/2010/main" val="1306085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5. The Snowflake Method</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lnSpcReduction="10000"/>
          </a:bodyPr>
          <a:lstStyle/>
          <a:p>
            <a:r>
              <a:rPr lang="en-US" sz="2000" dirty="0"/>
              <a:t>It's called the Snowflake Method because it starts with a </a:t>
            </a:r>
            <a:r>
              <a:rPr lang="en-US" sz="2000" b="1" dirty="0">
                <a:solidFill>
                  <a:srgbClr val="32418C"/>
                </a:solidFill>
              </a:rPr>
              <a:t>simple concept </a:t>
            </a:r>
            <a:r>
              <a:rPr lang="en-US" sz="2000" dirty="0"/>
              <a:t>and gradually expands it, much like a snowflake begins as a simple shape and becomes more complex as it grows. </a:t>
            </a:r>
          </a:p>
          <a:p>
            <a:pPr marL="0" indent="0">
              <a:buNone/>
            </a:pPr>
            <a:br>
              <a:rPr lang="en-US" sz="2000" dirty="0"/>
            </a:br>
            <a:r>
              <a:rPr lang="en-US" sz="2000" b="1" dirty="0">
                <a:solidFill>
                  <a:srgbClr val="32418C"/>
                </a:solidFill>
              </a:rPr>
              <a:t>Description</a:t>
            </a:r>
            <a:r>
              <a:rPr lang="en-US" sz="2000" dirty="0"/>
              <a:t>: Condense your entire novel idea into a single sentence. This is often referred to as the "elevator pitch" and should capture the core of your story.</a:t>
            </a:r>
            <a:br>
              <a:rPr lang="en-US" sz="2000" dirty="0"/>
            </a:br>
            <a:br>
              <a:rPr lang="en-US" sz="2000" dirty="0"/>
            </a:br>
            <a:r>
              <a:rPr lang="en-US" sz="2000" dirty="0"/>
              <a:t>1. </a:t>
            </a:r>
            <a:r>
              <a:rPr lang="en-US" sz="2000" b="1" dirty="0">
                <a:solidFill>
                  <a:srgbClr val="32418C"/>
                </a:solidFill>
              </a:rPr>
              <a:t>Inception</a:t>
            </a:r>
            <a:r>
              <a:rPr lang="en-US" sz="2000" dirty="0"/>
              <a:t> - the exploration of dreams within dreams.</a:t>
            </a:r>
          </a:p>
          <a:p>
            <a:pPr marL="0" indent="0">
              <a:buNone/>
            </a:pPr>
            <a:r>
              <a:rPr lang="en-US" sz="2000" dirty="0"/>
              <a:t>2. </a:t>
            </a:r>
            <a:r>
              <a:rPr lang="en-US" sz="2000" b="1" dirty="0">
                <a:solidFill>
                  <a:srgbClr val="32418C"/>
                </a:solidFill>
              </a:rPr>
              <a:t>Toy</a:t>
            </a:r>
            <a:r>
              <a:rPr lang="en-US" sz="2000" dirty="0">
                <a:solidFill>
                  <a:srgbClr val="32418C"/>
                </a:solidFill>
              </a:rPr>
              <a:t> </a:t>
            </a:r>
            <a:r>
              <a:rPr lang="en-US" sz="2000" b="1" dirty="0">
                <a:solidFill>
                  <a:srgbClr val="32418C"/>
                </a:solidFill>
              </a:rPr>
              <a:t>Story</a:t>
            </a:r>
            <a:r>
              <a:rPr lang="en-US" sz="2000" dirty="0">
                <a:solidFill>
                  <a:srgbClr val="32418C"/>
                </a:solidFill>
              </a:rPr>
              <a:t> </a:t>
            </a:r>
            <a:r>
              <a:rPr lang="en-US" sz="2000" dirty="0"/>
              <a:t>- toys coming to life when humans aren’t watching</a:t>
            </a:r>
          </a:p>
        </p:txBody>
      </p:sp>
      <p:pic>
        <p:nvPicPr>
          <p:cNvPr id="5" name="Picture 4">
            <a:extLst>
              <a:ext uri="{FF2B5EF4-FFF2-40B4-BE49-F238E27FC236}">
                <a16:creationId xmlns:a16="http://schemas.microsoft.com/office/drawing/2014/main" id="{6F24035F-763D-2A44-9E4D-3B3AB777BA78}"/>
              </a:ext>
            </a:extLst>
          </p:cNvPr>
          <p:cNvPicPr>
            <a:picLocks noChangeAspect="1"/>
          </p:cNvPicPr>
          <p:nvPr/>
        </p:nvPicPr>
        <p:blipFill>
          <a:blip r:embed="rId3"/>
          <a:stretch>
            <a:fillRect/>
          </a:stretch>
        </p:blipFill>
        <p:spPr>
          <a:xfrm>
            <a:off x="8146532" y="989539"/>
            <a:ext cx="2866029" cy="2317696"/>
          </a:xfrm>
          <a:prstGeom prst="rect">
            <a:avLst/>
          </a:prstGeom>
        </p:spPr>
      </p:pic>
      <p:pic>
        <p:nvPicPr>
          <p:cNvPr id="7" name="Picture 6">
            <a:extLst>
              <a:ext uri="{FF2B5EF4-FFF2-40B4-BE49-F238E27FC236}">
                <a16:creationId xmlns:a16="http://schemas.microsoft.com/office/drawing/2014/main" id="{5A1661AD-4B34-6DA1-9F77-CE678239C894}"/>
              </a:ext>
            </a:extLst>
          </p:cNvPr>
          <p:cNvPicPr>
            <a:picLocks noChangeAspect="1"/>
          </p:cNvPicPr>
          <p:nvPr/>
        </p:nvPicPr>
        <p:blipFill>
          <a:blip r:embed="rId4"/>
          <a:stretch>
            <a:fillRect/>
          </a:stretch>
        </p:blipFill>
        <p:spPr>
          <a:xfrm>
            <a:off x="8603424" y="4462538"/>
            <a:ext cx="3059028" cy="2083962"/>
          </a:xfrm>
          <a:prstGeom prst="rect">
            <a:avLst/>
          </a:prstGeom>
        </p:spPr>
      </p:pic>
      <p:pic>
        <p:nvPicPr>
          <p:cNvPr id="8" name="Picture 7">
            <a:extLst>
              <a:ext uri="{FF2B5EF4-FFF2-40B4-BE49-F238E27FC236}">
                <a16:creationId xmlns:a16="http://schemas.microsoft.com/office/drawing/2014/main" id="{E4E637F6-DB44-DC58-477A-29220CC8DA04}"/>
              </a:ext>
            </a:extLst>
          </p:cNvPr>
          <p:cNvPicPr>
            <a:picLocks noChangeAspect="1"/>
          </p:cNvPicPr>
          <p:nvPr/>
        </p:nvPicPr>
        <p:blipFill>
          <a:blip r:embed="rId5"/>
          <a:stretch>
            <a:fillRect/>
          </a:stretch>
        </p:blipFill>
        <p:spPr>
          <a:xfrm>
            <a:off x="6798263" y="3429000"/>
            <a:ext cx="3143036" cy="1932066"/>
          </a:xfrm>
          <a:prstGeom prst="rect">
            <a:avLst/>
          </a:prstGeom>
        </p:spPr>
      </p:pic>
    </p:spTree>
    <p:extLst>
      <p:ext uri="{BB962C8B-B14F-4D97-AF65-F5344CB8AC3E}">
        <p14:creationId xmlns:p14="http://schemas.microsoft.com/office/powerpoint/2010/main" val="92671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5. Red Herring</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r>
              <a:rPr lang="en-US" sz="2000" dirty="0"/>
              <a:t>A red herring is a narrative device used in storytelling to </a:t>
            </a:r>
            <a:r>
              <a:rPr lang="en-US" sz="2000" b="1" dirty="0">
                <a:solidFill>
                  <a:srgbClr val="32418C"/>
                </a:solidFill>
              </a:rPr>
              <a:t>mislead</a:t>
            </a:r>
            <a:r>
              <a:rPr lang="en-US" sz="2000" dirty="0"/>
              <a:t> or </a:t>
            </a:r>
            <a:r>
              <a:rPr lang="en-US" sz="2000" b="1" dirty="0">
                <a:solidFill>
                  <a:srgbClr val="32418C"/>
                </a:solidFill>
              </a:rPr>
              <a:t>distract</a:t>
            </a:r>
            <a:r>
              <a:rPr lang="en-US" sz="2000" dirty="0"/>
              <a:t> the audience from the </a:t>
            </a:r>
            <a:r>
              <a:rPr lang="en-US" sz="2000" b="1" dirty="0">
                <a:solidFill>
                  <a:srgbClr val="32418C"/>
                </a:solidFill>
              </a:rPr>
              <a:t>actual plot or truth</a:t>
            </a:r>
            <a:r>
              <a:rPr lang="en-US" sz="2000" dirty="0"/>
              <a:t>.</a:t>
            </a:r>
          </a:p>
        </p:txBody>
      </p:sp>
      <p:pic>
        <p:nvPicPr>
          <p:cNvPr id="4" name="Picture 3">
            <a:extLst>
              <a:ext uri="{FF2B5EF4-FFF2-40B4-BE49-F238E27FC236}">
                <a16:creationId xmlns:a16="http://schemas.microsoft.com/office/drawing/2014/main" id="{77B54F2E-F3FD-7965-C9AC-7AD3C16CC21A}"/>
              </a:ext>
            </a:extLst>
          </p:cNvPr>
          <p:cNvPicPr>
            <a:picLocks noChangeAspect="1"/>
          </p:cNvPicPr>
          <p:nvPr/>
        </p:nvPicPr>
        <p:blipFill>
          <a:blip r:embed="rId3"/>
          <a:stretch>
            <a:fillRect/>
          </a:stretch>
        </p:blipFill>
        <p:spPr>
          <a:xfrm>
            <a:off x="7179974" y="1289186"/>
            <a:ext cx="3667660" cy="2553778"/>
          </a:xfrm>
          <a:prstGeom prst="rect">
            <a:avLst/>
          </a:prstGeom>
        </p:spPr>
      </p:pic>
      <p:pic>
        <p:nvPicPr>
          <p:cNvPr id="7" name="Picture 6">
            <a:extLst>
              <a:ext uri="{FF2B5EF4-FFF2-40B4-BE49-F238E27FC236}">
                <a16:creationId xmlns:a16="http://schemas.microsoft.com/office/drawing/2014/main" id="{BFFCD08C-39CF-85D4-AFAB-20D06151775B}"/>
              </a:ext>
            </a:extLst>
          </p:cNvPr>
          <p:cNvPicPr>
            <a:picLocks noChangeAspect="1"/>
          </p:cNvPicPr>
          <p:nvPr/>
        </p:nvPicPr>
        <p:blipFill>
          <a:blip r:embed="rId4"/>
          <a:stretch>
            <a:fillRect/>
          </a:stretch>
        </p:blipFill>
        <p:spPr>
          <a:xfrm>
            <a:off x="1466111" y="4027578"/>
            <a:ext cx="4985632" cy="2398151"/>
          </a:xfrm>
          <a:prstGeom prst="rect">
            <a:avLst/>
          </a:prstGeom>
        </p:spPr>
      </p:pic>
      <p:pic>
        <p:nvPicPr>
          <p:cNvPr id="8" name="Picture 7">
            <a:extLst>
              <a:ext uri="{FF2B5EF4-FFF2-40B4-BE49-F238E27FC236}">
                <a16:creationId xmlns:a16="http://schemas.microsoft.com/office/drawing/2014/main" id="{94650D83-6F61-D6E5-506A-5BEBD5E1B8C5}"/>
              </a:ext>
            </a:extLst>
          </p:cNvPr>
          <p:cNvPicPr>
            <a:picLocks noChangeAspect="1"/>
          </p:cNvPicPr>
          <p:nvPr/>
        </p:nvPicPr>
        <p:blipFill>
          <a:blip r:embed="rId5"/>
          <a:stretch>
            <a:fillRect/>
          </a:stretch>
        </p:blipFill>
        <p:spPr>
          <a:xfrm>
            <a:off x="7079654" y="4027578"/>
            <a:ext cx="3868301" cy="2398151"/>
          </a:xfrm>
          <a:prstGeom prst="rect">
            <a:avLst/>
          </a:prstGeom>
        </p:spPr>
      </p:pic>
    </p:spTree>
    <p:extLst>
      <p:ext uri="{BB962C8B-B14F-4D97-AF65-F5344CB8AC3E}">
        <p14:creationId xmlns:p14="http://schemas.microsoft.com/office/powerpoint/2010/main" val="234676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037902"/>
            <a:ext cx="9144000" cy="2782195"/>
          </a:xfrm>
        </p:spPr>
        <p:txBody>
          <a:bodyPr>
            <a:normAutofit fontScale="90000"/>
          </a:bodyPr>
          <a:lstStyle/>
          <a:p>
            <a:r>
              <a:rPr lang="en-US" sz="7000" dirty="0">
                <a:latin typeface="Aptos" panose="020B0004020202020204" pitchFamily="34" charset="0"/>
              </a:rPr>
              <a:t>Part 1:</a:t>
            </a:r>
            <a:br>
              <a:rPr lang="en-US" sz="7000" dirty="0">
                <a:solidFill>
                  <a:srgbClr val="32418C"/>
                </a:solidFill>
                <a:latin typeface="Aptos" panose="020B0004020202020204" pitchFamily="34" charset="0"/>
              </a:rPr>
            </a:br>
            <a:r>
              <a:rPr lang="en-US" sz="7000" dirty="0">
                <a:solidFill>
                  <a:srgbClr val="32418C"/>
                </a:solidFill>
                <a:latin typeface="Aptos" panose="020B0004020202020204" pitchFamily="34" charset="0"/>
              </a:rPr>
              <a:t>Basic Photo Enhancements &amp; Effects</a:t>
            </a:r>
            <a:endParaRPr lang="en-US" sz="7000" dirty="0">
              <a:latin typeface="Aptos" panose="020B0004020202020204" pitchFamily="34" charset="0"/>
            </a:endParaRPr>
          </a:p>
        </p:txBody>
      </p:sp>
    </p:spTree>
    <p:extLst>
      <p:ext uri="{BB962C8B-B14F-4D97-AF65-F5344CB8AC3E}">
        <p14:creationId xmlns:p14="http://schemas.microsoft.com/office/powerpoint/2010/main" val="3611571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1. The Eyes are the Window to the Soul</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pPr marL="0" indent="0" algn="ctr">
              <a:buNone/>
            </a:pPr>
            <a:r>
              <a:rPr lang="en-US" sz="2000" b="1" dirty="0">
                <a:solidFill>
                  <a:schemeClr val="bg1"/>
                </a:solidFill>
                <a:highlight>
                  <a:srgbClr val="32418C"/>
                </a:highlight>
              </a:rPr>
              <a:t>Brighten and Enhance Eyes in Photoshop</a:t>
            </a:r>
          </a:p>
          <a:p>
            <a:pPr marL="0" indent="0">
              <a:buNone/>
            </a:pPr>
            <a:endParaRPr lang="en-US" sz="2000" dirty="0"/>
          </a:p>
          <a:p>
            <a:r>
              <a:rPr lang="en-US" sz="2000" dirty="0"/>
              <a:t>Learn how to make eyes sparkle and add life to your portraits.</a:t>
            </a:r>
          </a:p>
          <a:p>
            <a:r>
              <a:rPr lang="en-US" sz="2000" dirty="0"/>
              <a:t>Use a simple, quick technique that is perfect for beginners.</a:t>
            </a:r>
          </a:p>
          <a:p>
            <a:r>
              <a:rPr lang="en-US" sz="2000" dirty="0"/>
              <a:t>Elevate your portrait photography with engaging, vibrant eyes.</a:t>
            </a:r>
          </a:p>
        </p:txBody>
      </p:sp>
      <p:pic>
        <p:nvPicPr>
          <p:cNvPr id="5" name="Picture 4" descr="A person with green eyes wearing a black head covering&#10;&#10;Description automatically generated">
            <a:extLst>
              <a:ext uri="{FF2B5EF4-FFF2-40B4-BE49-F238E27FC236}">
                <a16:creationId xmlns:a16="http://schemas.microsoft.com/office/drawing/2014/main" id="{70008023-F501-145C-0B44-5194C048510F}"/>
              </a:ext>
            </a:extLst>
          </p:cNvPr>
          <p:cNvPicPr>
            <a:picLocks noChangeAspect="1"/>
          </p:cNvPicPr>
          <p:nvPr/>
        </p:nvPicPr>
        <p:blipFill>
          <a:blip r:embed="rId3"/>
          <a:stretch>
            <a:fillRect/>
          </a:stretch>
        </p:blipFill>
        <p:spPr>
          <a:xfrm>
            <a:off x="6249826" y="2335480"/>
            <a:ext cx="2608066" cy="3912099"/>
          </a:xfrm>
          <a:prstGeom prst="rect">
            <a:avLst/>
          </a:prstGeom>
        </p:spPr>
      </p:pic>
      <p:pic>
        <p:nvPicPr>
          <p:cNvPr id="6" name="Picture 5">
            <a:extLst>
              <a:ext uri="{FF2B5EF4-FFF2-40B4-BE49-F238E27FC236}">
                <a16:creationId xmlns:a16="http://schemas.microsoft.com/office/drawing/2014/main" id="{24353777-D960-C968-46B2-C9D39EBD397E}"/>
              </a:ext>
            </a:extLst>
          </p:cNvPr>
          <p:cNvPicPr>
            <a:picLocks noChangeAspect="1"/>
          </p:cNvPicPr>
          <p:nvPr/>
        </p:nvPicPr>
        <p:blipFill>
          <a:blip r:embed="rId4"/>
          <a:stretch>
            <a:fillRect/>
          </a:stretch>
        </p:blipFill>
        <p:spPr>
          <a:xfrm>
            <a:off x="9011718" y="2335480"/>
            <a:ext cx="2608066" cy="3908987"/>
          </a:xfrm>
          <a:prstGeom prst="rect">
            <a:avLst/>
          </a:prstGeom>
        </p:spPr>
      </p:pic>
    </p:spTree>
    <p:extLst>
      <p:ext uri="{BB962C8B-B14F-4D97-AF65-F5344CB8AC3E}">
        <p14:creationId xmlns:p14="http://schemas.microsoft.com/office/powerpoint/2010/main" val="538568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Steps</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10974048" cy="4351338"/>
          </a:xfrm>
        </p:spPr>
        <p:txBody>
          <a:bodyPr>
            <a:normAutofit lnSpcReduction="10000"/>
          </a:bodyPr>
          <a:lstStyle/>
          <a:p>
            <a:pPr marL="457200" indent="-457200">
              <a:buFont typeface="+mj-lt"/>
              <a:buAutoNum type="arabicPeriod"/>
            </a:pPr>
            <a:r>
              <a:rPr lang="en-US" sz="2000" dirty="0"/>
              <a:t>Start by going to Photoshop's </a:t>
            </a:r>
            <a:r>
              <a:rPr lang="en-US" sz="2000" b="1" dirty="0">
                <a:solidFill>
                  <a:srgbClr val="32418C"/>
                </a:solidFill>
              </a:rPr>
              <a:t>Layers</a:t>
            </a:r>
            <a:r>
              <a:rPr lang="en-US" sz="2000" dirty="0"/>
              <a:t> panel and clicking the Add New Layer icon. Photoshop adds a new blank layer above your image.</a:t>
            </a:r>
          </a:p>
          <a:p>
            <a:pPr marL="457200" indent="-457200">
              <a:buFont typeface="+mj-lt"/>
              <a:buAutoNum type="arabicPeriod"/>
            </a:pPr>
            <a:r>
              <a:rPr lang="en-US" sz="2000" dirty="0"/>
              <a:t>By default, the new layer is named Layer 1 but rename it to Eyes.</a:t>
            </a:r>
          </a:p>
          <a:p>
            <a:pPr marL="457200" indent="-457200">
              <a:buFont typeface="+mj-lt"/>
              <a:buAutoNum type="arabicPeriod"/>
            </a:pPr>
            <a:r>
              <a:rPr lang="en-US" sz="2000" dirty="0"/>
              <a:t>In Photoshop’s toolbar, select the </a:t>
            </a:r>
            <a:r>
              <a:rPr lang="en-US" sz="2000" b="1" dirty="0">
                <a:solidFill>
                  <a:srgbClr val="32418C"/>
                </a:solidFill>
              </a:rPr>
              <a:t>Brush</a:t>
            </a:r>
            <a:r>
              <a:rPr lang="en-US" sz="2000" dirty="0"/>
              <a:t> Tool.</a:t>
            </a:r>
          </a:p>
          <a:p>
            <a:pPr marL="457200" indent="-457200">
              <a:buFont typeface="+mj-lt"/>
              <a:buAutoNum type="arabicPeriod"/>
            </a:pPr>
            <a:r>
              <a:rPr lang="en-US" sz="2000" dirty="0"/>
              <a:t>With the </a:t>
            </a:r>
            <a:r>
              <a:rPr lang="en-US" sz="2000" b="1" dirty="0">
                <a:solidFill>
                  <a:srgbClr val="32418C"/>
                </a:solidFill>
              </a:rPr>
              <a:t>Brush Tool </a:t>
            </a:r>
            <a:r>
              <a:rPr lang="en-US" sz="2000" dirty="0"/>
              <a:t>active, right-click anywhere on your image to open the </a:t>
            </a:r>
            <a:r>
              <a:rPr lang="en-US" sz="2000" b="1" dirty="0">
                <a:solidFill>
                  <a:srgbClr val="32418C"/>
                </a:solidFill>
              </a:rPr>
              <a:t>Brush Preset Picker</a:t>
            </a:r>
            <a:r>
              <a:rPr lang="en-US" sz="2000" dirty="0"/>
              <a:t>. Then select the </a:t>
            </a:r>
            <a:r>
              <a:rPr lang="en-US" sz="2000" b="1" dirty="0">
                <a:solidFill>
                  <a:srgbClr val="32418C"/>
                </a:solidFill>
              </a:rPr>
              <a:t>Soft Round brush</a:t>
            </a:r>
            <a:r>
              <a:rPr lang="en-US" sz="2000" dirty="0"/>
              <a:t>. In newer versions of Photoshop, the Soft Round brush is found in the General Brushes category. Press Enter (Win) / Return (Mac) to close the Brush Preset Picker.</a:t>
            </a:r>
          </a:p>
          <a:p>
            <a:pPr marL="457200" indent="-457200">
              <a:buFont typeface="+mj-lt"/>
              <a:buAutoNum type="arabicPeriod"/>
            </a:pPr>
            <a:r>
              <a:rPr lang="en-US" sz="2000" dirty="0"/>
              <a:t>Set your brush color to </a:t>
            </a:r>
            <a:r>
              <a:rPr lang="en-US" sz="2000" b="1" dirty="0">
                <a:solidFill>
                  <a:srgbClr val="32418C"/>
                </a:solidFill>
              </a:rPr>
              <a:t>white. </a:t>
            </a:r>
            <a:r>
              <a:rPr lang="en-US" sz="2000" dirty="0"/>
              <a:t>Make sure your </a:t>
            </a:r>
            <a:r>
              <a:rPr lang="en-US" sz="2000" b="1" dirty="0">
                <a:solidFill>
                  <a:srgbClr val="32418C"/>
                </a:solidFill>
              </a:rPr>
              <a:t>Foreground</a:t>
            </a:r>
            <a:r>
              <a:rPr lang="en-US" sz="2000" dirty="0"/>
              <a:t> color (which is also the brush color) is set to white. If it’s set to a different color, press the letter D on your keyboard to reset the Foreground and Background colors to their defaults (black for the Foreground and white for the Background). Then press X on your keyboard to swap them. The current Foreground and Background colors are shown in the color swatches in the toolbar. The Foreground color is the upper left swatch and should now be white.</a:t>
            </a:r>
          </a:p>
        </p:txBody>
      </p:sp>
      <p:sp>
        <p:nvSpPr>
          <p:cNvPr id="6" name="TextBox 5">
            <a:extLst>
              <a:ext uri="{FF2B5EF4-FFF2-40B4-BE49-F238E27FC236}">
                <a16:creationId xmlns:a16="http://schemas.microsoft.com/office/drawing/2014/main" id="{D96DF1EF-8473-896F-2BBC-6D1558971D10}"/>
              </a:ext>
            </a:extLst>
          </p:cNvPr>
          <p:cNvSpPr txBox="1"/>
          <p:nvPr/>
        </p:nvSpPr>
        <p:spPr>
          <a:xfrm>
            <a:off x="6513231" y="1304484"/>
            <a:ext cx="6118788" cy="369332"/>
          </a:xfrm>
          <a:prstGeom prst="rect">
            <a:avLst/>
          </a:prstGeom>
          <a:noFill/>
        </p:spPr>
        <p:txBody>
          <a:bodyPr wrap="square">
            <a:spAutoFit/>
          </a:bodyPr>
          <a:lstStyle/>
          <a:p>
            <a:pPr marL="0" indent="0" algn="ctr">
              <a:buNone/>
            </a:pPr>
            <a:r>
              <a:rPr lang="en-US" sz="1800" b="1" dirty="0">
                <a:solidFill>
                  <a:schemeClr val="bg1"/>
                </a:solidFill>
                <a:highlight>
                  <a:srgbClr val="32418C"/>
                </a:highlight>
              </a:rPr>
              <a:t>Brighten and Enhance Eyes in Photoshop</a:t>
            </a:r>
          </a:p>
        </p:txBody>
      </p:sp>
    </p:spTree>
    <p:extLst>
      <p:ext uri="{BB962C8B-B14F-4D97-AF65-F5344CB8AC3E}">
        <p14:creationId xmlns:p14="http://schemas.microsoft.com/office/powerpoint/2010/main" val="1782960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Steps</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10974048" cy="4351338"/>
          </a:xfrm>
        </p:spPr>
        <p:txBody>
          <a:bodyPr>
            <a:normAutofit fontScale="92500" lnSpcReduction="10000"/>
          </a:bodyPr>
          <a:lstStyle/>
          <a:p>
            <a:pPr marL="457200" indent="-457200">
              <a:buFont typeface="+mj-lt"/>
              <a:buAutoNum type="arabicPeriod" startAt="6"/>
            </a:pPr>
            <a:r>
              <a:rPr lang="en-US" sz="2000" b="1" dirty="0">
                <a:solidFill>
                  <a:srgbClr val="32418C"/>
                </a:solidFill>
              </a:rPr>
              <a:t>Resize</a:t>
            </a:r>
            <a:r>
              <a:rPr lang="en-US" sz="2000" dirty="0"/>
              <a:t> the brush. We can brighten both eyes at once on the same layer. Start with the left eye. Use the left and right bracket keys ( </a:t>
            </a:r>
            <a:r>
              <a:rPr lang="en-US" sz="2000" b="1" dirty="0">
                <a:solidFill>
                  <a:srgbClr val="32418C"/>
                </a:solidFill>
              </a:rPr>
              <a:t>[ and ] </a:t>
            </a:r>
            <a:r>
              <a:rPr lang="en-US" sz="2000" dirty="0"/>
              <a:t>) on your keyboard to resize your brush cursor so that it’s slightly smaller than the iris (the color part of the eye that we want to brighten).</a:t>
            </a:r>
          </a:p>
          <a:p>
            <a:pPr marL="457200" indent="-457200">
              <a:buFont typeface="+mj-lt"/>
              <a:buAutoNum type="arabicPeriod" startAt="6"/>
            </a:pPr>
            <a:r>
              <a:rPr lang="en-US" sz="2000" b="1" dirty="0">
                <a:solidFill>
                  <a:srgbClr val="32418C"/>
                </a:solidFill>
              </a:rPr>
              <a:t>Click once </a:t>
            </a:r>
            <a:r>
              <a:rPr lang="en-US" sz="2000" dirty="0"/>
              <a:t>on each iris - then </a:t>
            </a:r>
            <a:r>
              <a:rPr lang="en-US" sz="2000" b="1" dirty="0">
                <a:solidFill>
                  <a:srgbClr val="32418C"/>
                </a:solidFill>
              </a:rPr>
              <a:t>click once in the lower right of the iris </a:t>
            </a:r>
            <a:r>
              <a:rPr lang="en-US" sz="2000" dirty="0"/>
              <a:t>to add a big white blob. Do the same thing with the </a:t>
            </a:r>
            <a:r>
              <a:rPr lang="en-US" sz="2000" b="1" dirty="0">
                <a:solidFill>
                  <a:srgbClr val="32418C"/>
                </a:solidFill>
              </a:rPr>
              <a:t>right eye </a:t>
            </a:r>
            <a:r>
              <a:rPr lang="en-US" sz="2000" dirty="0"/>
              <a:t>using the same brush size, clicking once in the lower right of the iris to add the same white blob in the same spot.</a:t>
            </a:r>
          </a:p>
          <a:p>
            <a:pPr marL="457200" indent="-457200">
              <a:buFont typeface="+mj-lt"/>
              <a:buAutoNum type="arabicPeriod" startAt="6"/>
            </a:pPr>
            <a:r>
              <a:rPr lang="en-US" sz="2000" b="1" dirty="0">
                <a:solidFill>
                  <a:srgbClr val="32418C"/>
                </a:solidFill>
              </a:rPr>
              <a:t>Add</a:t>
            </a:r>
            <a:r>
              <a:rPr lang="en-US" sz="2000" dirty="0"/>
              <a:t> a smaller area of white on the opposite sides. Press the </a:t>
            </a:r>
            <a:r>
              <a:rPr lang="en-US" sz="2000" b="1" dirty="0">
                <a:solidFill>
                  <a:srgbClr val="32418C"/>
                </a:solidFill>
              </a:rPr>
              <a:t>right bracket key </a:t>
            </a:r>
            <a:r>
              <a:rPr lang="en-US" sz="2000" dirty="0"/>
              <a:t>( </a:t>
            </a:r>
            <a:r>
              <a:rPr lang="en-US" sz="2000" b="1" dirty="0">
                <a:solidFill>
                  <a:srgbClr val="32418C"/>
                </a:solidFill>
              </a:rPr>
              <a:t>]</a:t>
            </a:r>
            <a:r>
              <a:rPr lang="en-US" sz="2000" dirty="0"/>
              <a:t> ) on your keyboard </a:t>
            </a:r>
            <a:r>
              <a:rPr lang="en-US" sz="2000" b="1" dirty="0">
                <a:solidFill>
                  <a:srgbClr val="32418C"/>
                </a:solidFill>
              </a:rPr>
              <a:t>two or three times </a:t>
            </a:r>
            <a:r>
              <a:rPr lang="en-US" sz="2000" dirty="0"/>
              <a:t>to make the brush cursor a bit </a:t>
            </a:r>
            <a:r>
              <a:rPr lang="en-US" sz="2000" b="1" dirty="0">
                <a:solidFill>
                  <a:srgbClr val="32418C"/>
                </a:solidFill>
              </a:rPr>
              <a:t>smaller</a:t>
            </a:r>
            <a:r>
              <a:rPr lang="en-US" sz="2000" dirty="0"/>
              <a:t>. Then click once in the </a:t>
            </a:r>
            <a:r>
              <a:rPr lang="en-US" sz="2000" b="1" dirty="0">
                <a:solidFill>
                  <a:srgbClr val="32418C"/>
                </a:solidFill>
              </a:rPr>
              <a:t>upper left of the iris </a:t>
            </a:r>
            <a:r>
              <a:rPr lang="en-US" sz="2000" dirty="0"/>
              <a:t>in each eye to </a:t>
            </a:r>
            <a:r>
              <a:rPr lang="en-US" sz="2000" b="1" dirty="0">
                <a:solidFill>
                  <a:srgbClr val="32418C"/>
                </a:solidFill>
              </a:rPr>
              <a:t>add a second smaller white blob </a:t>
            </a:r>
            <a:r>
              <a:rPr lang="en-US" sz="2000" dirty="0"/>
              <a:t>on the opposite side.</a:t>
            </a:r>
          </a:p>
          <a:p>
            <a:pPr marL="457200" indent="-457200">
              <a:buFont typeface="+mj-lt"/>
              <a:buAutoNum type="arabicPeriod" startAt="6"/>
            </a:pPr>
            <a:r>
              <a:rPr lang="en-US" sz="2000" dirty="0"/>
              <a:t>Add a </a:t>
            </a:r>
            <a:r>
              <a:rPr lang="en-US" sz="2000" b="1" dirty="0">
                <a:solidFill>
                  <a:srgbClr val="32418C"/>
                </a:solidFill>
              </a:rPr>
              <a:t>layer mask</a:t>
            </a:r>
            <a:r>
              <a:rPr lang="en-US" sz="2000" dirty="0"/>
              <a:t>. Back in the </a:t>
            </a:r>
            <a:r>
              <a:rPr lang="en-US" sz="2000" b="1" dirty="0">
                <a:solidFill>
                  <a:srgbClr val="32418C"/>
                </a:solidFill>
              </a:rPr>
              <a:t>Layers</a:t>
            </a:r>
            <a:r>
              <a:rPr lang="en-US" sz="2000" dirty="0"/>
              <a:t> panel, with the eyes layer selected, click the </a:t>
            </a:r>
            <a:r>
              <a:rPr lang="en-US" sz="2000" b="1" dirty="0">
                <a:solidFill>
                  <a:srgbClr val="32418C"/>
                </a:solidFill>
              </a:rPr>
              <a:t>Add Layer Mask</a:t>
            </a:r>
            <a:r>
              <a:rPr lang="en-US" sz="2000" dirty="0"/>
              <a:t> icon. A layer mask thumbnail appears on the eyes layer.</a:t>
            </a:r>
          </a:p>
          <a:p>
            <a:pPr marL="457200" indent="-457200">
              <a:buFont typeface="+mj-lt"/>
              <a:buAutoNum type="arabicPeriod" startAt="6"/>
            </a:pPr>
            <a:r>
              <a:rPr lang="en-US" sz="2000" dirty="0"/>
              <a:t>Set the </a:t>
            </a:r>
            <a:r>
              <a:rPr lang="en-US" sz="2000" b="1" dirty="0">
                <a:solidFill>
                  <a:srgbClr val="32418C"/>
                </a:solidFill>
              </a:rPr>
              <a:t>Foreground</a:t>
            </a:r>
            <a:r>
              <a:rPr lang="en-US" sz="2000" dirty="0"/>
              <a:t> color to </a:t>
            </a:r>
            <a:r>
              <a:rPr lang="en-US" sz="2000" b="1" dirty="0">
                <a:solidFill>
                  <a:srgbClr val="32418C"/>
                </a:solidFill>
              </a:rPr>
              <a:t>black</a:t>
            </a:r>
            <a:r>
              <a:rPr lang="en-US" sz="2000" dirty="0"/>
              <a:t>. The layer mask will be used to hide the white blobs in the pupils and the areas surrounding each iris, which means we need to paint on the layer mask with black. </a:t>
            </a:r>
            <a:r>
              <a:rPr lang="en-US" sz="2000" b="1" dirty="0">
                <a:solidFill>
                  <a:srgbClr val="32418C"/>
                </a:solidFill>
              </a:rPr>
              <a:t>Make sure your Foreground color is set to black</a:t>
            </a:r>
            <a:r>
              <a:rPr lang="en-US" sz="2000" dirty="0"/>
              <a:t>. If it’s set to white, press X on your keyboard to swap the Foreground and Background colors.</a:t>
            </a:r>
          </a:p>
        </p:txBody>
      </p:sp>
      <p:sp>
        <p:nvSpPr>
          <p:cNvPr id="6" name="TextBox 5">
            <a:extLst>
              <a:ext uri="{FF2B5EF4-FFF2-40B4-BE49-F238E27FC236}">
                <a16:creationId xmlns:a16="http://schemas.microsoft.com/office/drawing/2014/main" id="{D96DF1EF-8473-896F-2BBC-6D1558971D10}"/>
              </a:ext>
            </a:extLst>
          </p:cNvPr>
          <p:cNvSpPr txBox="1"/>
          <p:nvPr/>
        </p:nvSpPr>
        <p:spPr>
          <a:xfrm>
            <a:off x="6513231" y="1304484"/>
            <a:ext cx="6118788" cy="369332"/>
          </a:xfrm>
          <a:prstGeom prst="rect">
            <a:avLst/>
          </a:prstGeom>
          <a:noFill/>
        </p:spPr>
        <p:txBody>
          <a:bodyPr wrap="square">
            <a:spAutoFit/>
          </a:bodyPr>
          <a:lstStyle/>
          <a:p>
            <a:pPr marL="0" indent="0" algn="ctr">
              <a:buNone/>
            </a:pPr>
            <a:r>
              <a:rPr lang="en-US" sz="1800" b="1" dirty="0">
                <a:solidFill>
                  <a:schemeClr val="bg1"/>
                </a:solidFill>
                <a:highlight>
                  <a:srgbClr val="32418C"/>
                </a:highlight>
              </a:rPr>
              <a:t>Brighten and Enhance Eyes in Photoshop</a:t>
            </a:r>
          </a:p>
        </p:txBody>
      </p:sp>
    </p:spTree>
    <p:extLst>
      <p:ext uri="{BB962C8B-B14F-4D97-AF65-F5344CB8AC3E}">
        <p14:creationId xmlns:p14="http://schemas.microsoft.com/office/powerpoint/2010/main" val="2149631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Steps</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10974048" cy="4351338"/>
          </a:xfrm>
        </p:spPr>
        <p:txBody>
          <a:bodyPr>
            <a:normAutofit/>
          </a:bodyPr>
          <a:lstStyle/>
          <a:p>
            <a:pPr marL="457200" indent="-457200">
              <a:buFont typeface="+mj-lt"/>
              <a:buAutoNum type="arabicPeriod" startAt="11"/>
            </a:pPr>
            <a:r>
              <a:rPr lang="en-US" sz="2000" b="1" dirty="0">
                <a:solidFill>
                  <a:srgbClr val="32418C"/>
                </a:solidFill>
              </a:rPr>
              <a:t>Hide</a:t>
            </a:r>
            <a:r>
              <a:rPr lang="en-US" sz="2000" dirty="0"/>
              <a:t> the white from the pupils and surrounding areas. Again we’ll </a:t>
            </a:r>
            <a:r>
              <a:rPr lang="en-US" sz="2000" b="1" dirty="0">
                <a:solidFill>
                  <a:srgbClr val="32418C"/>
                </a:solidFill>
              </a:rPr>
              <a:t>start with the left eye</a:t>
            </a:r>
            <a:r>
              <a:rPr lang="en-US" sz="2000" dirty="0"/>
              <a:t>. Press the </a:t>
            </a:r>
            <a:r>
              <a:rPr lang="en-US" sz="2000" b="1" dirty="0">
                <a:solidFill>
                  <a:srgbClr val="32418C"/>
                </a:solidFill>
              </a:rPr>
              <a:t>right bracket key </a:t>
            </a:r>
            <a:r>
              <a:rPr lang="en-US" sz="2000" dirty="0"/>
              <a:t>( </a:t>
            </a:r>
            <a:r>
              <a:rPr lang="en-US" sz="2000" b="1" dirty="0">
                <a:solidFill>
                  <a:srgbClr val="32418C"/>
                </a:solidFill>
              </a:rPr>
              <a:t>]</a:t>
            </a:r>
            <a:r>
              <a:rPr lang="en-US" sz="2000" dirty="0"/>
              <a:t> ) on your keyboard to make the brush smaller until it is the same size as the pupil. Then click once in the center of the pupil to hide the white (by painting with black on the layer mask). </a:t>
            </a:r>
            <a:r>
              <a:rPr lang="en-US" sz="2000" b="1" dirty="0">
                <a:solidFill>
                  <a:srgbClr val="32418C"/>
                </a:solidFill>
              </a:rPr>
              <a:t>Do the same thing for the right eye</a:t>
            </a:r>
            <a:r>
              <a:rPr lang="en-US" sz="2000" dirty="0"/>
              <a:t>, clicking once in the </a:t>
            </a:r>
            <a:r>
              <a:rPr lang="en-US" sz="2000" b="1" dirty="0">
                <a:solidFill>
                  <a:srgbClr val="32418C"/>
                </a:solidFill>
              </a:rPr>
              <a:t>center of the pupil</a:t>
            </a:r>
            <a:r>
              <a:rPr lang="en-US" sz="2000" dirty="0"/>
              <a:t> to hide the white.</a:t>
            </a:r>
          </a:p>
          <a:p>
            <a:pPr marL="457200" indent="-457200">
              <a:buFont typeface="+mj-lt"/>
              <a:buAutoNum type="arabicPeriod" startAt="11"/>
            </a:pPr>
            <a:r>
              <a:rPr lang="en-US" sz="2000" dirty="0"/>
              <a:t>Then </a:t>
            </a:r>
            <a:r>
              <a:rPr lang="en-US" sz="2000" b="1" dirty="0">
                <a:solidFill>
                  <a:srgbClr val="32418C"/>
                </a:solidFill>
              </a:rPr>
              <a:t>paint</a:t>
            </a:r>
            <a:r>
              <a:rPr lang="en-US" sz="2000" dirty="0"/>
              <a:t> </a:t>
            </a:r>
            <a:r>
              <a:rPr lang="en-US" sz="2000" b="1" dirty="0">
                <a:solidFill>
                  <a:srgbClr val="32418C"/>
                </a:solidFill>
              </a:rPr>
              <a:t>carefully</a:t>
            </a:r>
            <a:r>
              <a:rPr lang="en-US" sz="2000" dirty="0"/>
              <a:t> around the outer edges of each iris to hide the white from the surrounding areas. Make sure to paint over the eyelashes as well. </a:t>
            </a:r>
            <a:r>
              <a:rPr lang="en-US" sz="2000" b="1" dirty="0">
                <a:solidFill>
                  <a:srgbClr val="32418C"/>
                </a:solidFill>
              </a:rPr>
              <a:t>Do the same thing for the right iris</a:t>
            </a:r>
            <a:r>
              <a:rPr lang="en-US" sz="2000" dirty="0"/>
              <a:t>. The white in each eye should now be visible only in the iris itself.</a:t>
            </a:r>
          </a:p>
          <a:p>
            <a:pPr marL="457200" indent="-457200">
              <a:buFont typeface="+mj-lt"/>
              <a:buAutoNum type="arabicPeriod" startAt="11"/>
            </a:pPr>
            <a:r>
              <a:rPr lang="en-US" sz="2000" dirty="0"/>
              <a:t>Change the layer blend mode to </a:t>
            </a:r>
            <a:r>
              <a:rPr lang="en-US" sz="2000" b="1" dirty="0">
                <a:solidFill>
                  <a:srgbClr val="32418C"/>
                </a:solidFill>
              </a:rPr>
              <a:t>Overlay</a:t>
            </a:r>
            <a:r>
              <a:rPr lang="en-US" sz="2000" dirty="0"/>
              <a:t>. Finally, back in the </a:t>
            </a:r>
            <a:r>
              <a:rPr lang="en-US" sz="2000" b="1" dirty="0">
                <a:solidFill>
                  <a:srgbClr val="32418C"/>
                </a:solidFill>
              </a:rPr>
              <a:t>Layers</a:t>
            </a:r>
            <a:r>
              <a:rPr lang="en-US" sz="2000" dirty="0"/>
              <a:t> panel, change the blend mode of the eyes layer from </a:t>
            </a:r>
            <a:r>
              <a:rPr lang="en-US" sz="2000" b="1" dirty="0">
                <a:solidFill>
                  <a:srgbClr val="32418C"/>
                </a:solidFill>
              </a:rPr>
              <a:t>Normal</a:t>
            </a:r>
            <a:r>
              <a:rPr lang="en-US" sz="2000" dirty="0"/>
              <a:t> to </a:t>
            </a:r>
            <a:r>
              <a:rPr lang="en-US" sz="2000" b="1" dirty="0">
                <a:solidFill>
                  <a:srgbClr val="32418C"/>
                </a:solidFill>
              </a:rPr>
              <a:t>Overlay</a:t>
            </a:r>
            <a:r>
              <a:rPr lang="en-US" sz="2000" dirty="0"/>
              <a:t>. The areas in each eye where we painted with white now appear brighter, adding a nice sparkle.</a:t>
            </a:r>
          </a:p>
          <a:p>
            <a:pPr marL="457200" indent="-457200">
              <a:buFont typeface="+mj-lt"/>
              <a:buAutoNum type="arabicPeriod" startAt="11"/>
            </a:pPr>
            <a:endParaRPr lang="en-US" sz="2000" dirty="0"/>
          </a:p>
        </p:txBody>
      </p:sp>
      <p:sp>
        <p:nvSpPr>
          <p:cNvPr id="6" name="TextBox 5">
            <a:extLst>
              <a:ext uri="{FF2B5EF4-FFF2-40B4-BE49-F238E27FC236}">
                <a16:creationId xmlns:a16="http://schemas.microsoft.com/office/drawing/2014/main" id="{D96DF1EF-8473-896F-2BBC-6D1558971D10}"/>
              </a:ext>
            </a:extLst>
          </p:cNvPr>
          <p:cNvSpPr txBox="1"/>
          <p:nvPr/>
        </p:nvSpPr>
        <p:spPr>
          <a:xfrm>
            <a:off x="6513231" y="1304484"/>
            <a:ext cx="6118788" cy="369332"/>
          </a:xfrm>
          <a:prstGeom prst="rect">
            <a:avLst/>
          </a:prstGeom>
          <a:noFill/>
        </p:spPr>
        <p:txBody>
          <a:bodyPr wrap="square">
            <a:spAutoFit/>
          </a:bodyPr>
          <a:lstStyle/>
          <a:p>
            <a:pPr marL="0" indent="0" algn="ctr">
              <a:buNone/>
            </a:pPr>
            <a:r>
              <a:rPr lang="en-US" sz="1800" b="1" dirty="0">
                <a:solidFill>
                  <a:schemeClr val="bg1"/>
                </a:solidFill>
                <a:highlight>
                  <a:srgbClr val="32418C"/>
                </a:highlight>
              </a:rPr>
              <a:t>Brighten and Enhance Eyes in Photoshop</a:t>
            </a:r>
          </a:p>
        </p:txBody>
      </p:sp>
    </p:spTree>
    <p:extLst>
      <p:ext uri="{BB962C8B-B14F-4D97-AF65-F5344CB8AC3E}">
        <p14:creationId xmlns:p14="http://schemas.microsoft.com/office/powerpoint/2010/main" val="155138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Takeaways</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199" y="2286869"/>
            <a:ext cx="5257800" cy="4351338"/>
          </a:xfrm>
        </p:spPr>
        <p:txBody>
          <a:bodyPr>
            <a:normAutofit/>
          </a:bodyPr>
          <a:lstStyle/>
          <a:p>
            <a:pPr marL="0" indent="0">
              <a:buNone/>
            </a:pPr>
            <a:r>
              <a:rPr lang="en-PH" sz="1600" b="1" dirty="0">
                <a:solidFill>
                  <a:srgbClr val="32418C"/>
                </a:solidFill>
              </a:rPr>
              <a:t>Creating Layers:</a:t>
            </a:r>
          </a:p>
          <a:p>
            <a:pPr marL="0" indent="0">
              <a:buNone/>
            </a:pPr>
            <a:r>
              <a:rPr lang="en-PH" sz="1600" dirty="0"/>
              <a:t>Add and rename layers for better organization.</a:t>
            </a:r>
          </a:p>
          <a:p>
            <a:pPr marL="0" indent="0">
              <a:buNone/>
            </a:pPr>
            <a:r>
              <a:rPr lang="en-PH" sz="1600" dirty="0"/>
              <a:t>Use layer masks to apply effects selectively.</a:t>
            </a:r>
          </a:p>
          <a:p>
            <a:pPr marL="0" indent="0">
              <a:buNone/>
            </a:pPr>
            <a:endParaRPr lang="en-PH" sz="1600" dirty="0"/>
          </a:p>
          <a:p>
            <a:pPr marL="0" indent="0">
              <a:buNone/>
            </a:pPr>
            <a:r>
              <a:rPr lang="en-PH" sz="1600" b="1" dirty="0">
                <a:solidFill>
                  <a:srgbClr val="32418C"/>
                </a:solidFill>
              </a:rPr>
              <a:t>Using the Brush Tool:</a:t>
            </a:r>
          </a:p>
          <a:p>
            <a:pPr marL="0" indent="0">
              <a:buNone/>
            </a:pPr>
            <a:r>
              <a:rPr lang="en-PH" sz="1600" dirty="0"/>
              <a:t>Choose the Soft Round Brush for smooth adjustments.</a:t>
            </a:r>
          </a:p>
          <a:p>
            <a:pPr marL="0" indent="0">
              <a:buNone/>
            </a:pPr>
            <a:r>
              <a:rPr lang="en-PH" sz="1600" dirty="0"/>
              <a:t>Resize the brush with keyboard shortcuts for accuracy.</a:t>
            </a:r>
          </a:p>
          <a:p>
            <a:pPr marL="0" indent="0">
              <a:buNone/>
            </a:pPr>
            <a:endParaRPr lang="en-PH" sz="1600" dirty="0"/>
          </a:p>
          <a:p>
            <a:pPr marL="0" indent="0">
              <a:buNone/>
            </a:pPr>
            <a:r>
              <a:rPr lang="en-PH" sz="1600" b="1" dirty="0">
                <a:solidFill>
                  <a:srgbClr val="32418C"/>
                </a:solidFill>
              </a:rPr>
              <a:t>Layer Masking:</a:t>
            </a:r>
          </a:p>
          <a:p>
            <a:pPr marL="0" indent="0">
              <a:buNone/>
            </a:pPr>
            <a:r>
              <a:rPr lang="en-PH" sz="1600" dirty="0"/>
              <a:t>Hide unwanted areas by painting with black on the layer mask.</a:t>
            </a:r>
          </a:p>
          <a:p>
            <a:pPr marL="0" indent="0">
              <a:buNone/>
            </a:pPr>
            <a:r>
              <a:rPr lang="en-PH" sz="1600" dirty="0"/>
              <a:t>Refine the mask to keep the effect only on the iris</a:t>
            </a:r>
          </a:p>
        </p:txBody>
      </p:sp>
      <p:sp>
        <p:nvSpPr>
          <p:cNvPr id="6" name="TextBox 5">
            <a:extLst>
              <a:ext uri="{FF2B5EF4-FFF2-40B4-BE49-F238E27FC236}">
                <a16:creationId xmlns:a16="http://schemas.microsoft.com/office/drawing/2014/main" id="{D96DF1EF-8473-896F-2BBC-6D1558971D10}"/>
              </a:ext>
            </a:extLst>
          </p:cNvPr>
          <p:cNvSpPr txBox="1"/>
          <p:nvPr/>
        </p:nvSpPr>
        <p:spPr>
          <a:xfrm>
            <a:off x="6513231" y="1304484"/>
            <a:ext cx="6118788" cy="369332"/>
          </a:xfrm>
          <a:prstGeom prst="rect">
            <a:avLst/>
          </a:prstGeom>
          <a:noFill/>
        </p:spPr>
        <p:txBody>
          <a:bodyPr wrap="square">
            <a:spAutoFit/>
          </a:bodyPr>
          <a:lstStyle/>
          <a:p>
            <a:pPr marL="0" indent="0" algn="ctr">
              <a:buNone/>
            </a:pPr>
            <a:r>
              <a:rPr lang="en-US" sz="1800" b="1" dirty="0">
                <a:solidFill>
                  <a:schemeClr val="bg1"/>
                </a:solidFill>
                <a:highlight>
                  <a:srgbClr val="32418C"/>
                </a:highlight>
              </a:rPr>
              <a:t>Brighten and Enhance Eyes in Photoshop</a:t>
            </a:r>
          </a:p>
        </p:txBody>
      </p:sp>
      <p:sp>
        <p:nvSpPr>
          <p:cNvPr id="4" name="Content Placeholder 2">
            <a:extLst>
              <a:ext uri="{FF2B5EF4-FFF2-40B4-BE49-F238E27FC236}">
                <a16:creationId xmlns:a16="http://schemas.microsoft.com/office/drawing/2014/main" id="{CB6DD4F9-08BE-3AF6-FDDC-AB693A0D38F1}"/>
              </a:ext>
            </a:extLst>
          </p:cNvPr>
          <p:cNvSpPr txBox="1">
            <a:spLocks/>
          </p:cNvSpPr>
          <p:nvPr/>
        </p:nvSpPr>
        <p:spPr>
          <a:xfrm>
            <a:off x="6096000" y="2286869"/>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PH" sz="1600" b="1" dirty="0">
                <a:solidFill>
                  <a:srgbClr val="32418C"/>
                </a:solidFill>
              </a:rPr>
              <a:t>Blend Modes:</a:t>
            </a:r>
          </a:p>
          <a:p>
            <a:pPr marL="0" indent="0">
              <a:buFont typeface="Arial" panose="020B0604020202020204" pitchFamily="34" charset="0"/>
              <a:buNone/>
            </a:pPr>
            <a:r>
              <a:rPr lang="en-PH" sz="1600" dirty="0"/>
              <a:t>Change the layer blend mode to Overlay for added brightness and sparkle.</a:t>
            </a:r>
          </a:p>
          <a:p>
            <a:pPr marL="0" indent="0">
              <a:buFont typeface="Arial" panose="020B0604020202020204" pitchFamily="34" charset="0"/>
              <a:buNone/>
            </a:pPr>
            <a:endParaRPr lang="en-PH" sz="1600" dirty="0"/>
          </a:p>
          <a:p>
            <a:pPr marL="0" indent="0">
              <a:buFont typeface="Arial" panose="020B0604020202020204" pitchFamily="34" charset="0"/>
              <a:buNone/>
            </a:pPr>
            <a:r>
              <a:rPr lang="en-PH" sz="1600" b="1" dirty="0">
                <a:solidFill>
                  <a:srgbClr val="32418C"/>
                </a:solidFill>
              </a:rPr>
              <a:t>Overlay Mode </a:t>
            </a:r>
            <a:r>
              <a:rPr lang="en-PH" sz="1600" dirty="0"/>
              <a:t>- enhances the contrast of an image by making the dark areas darker and the light areas lighter.</a:t>
            </a:r>
          </a:p>
          <a:p>
            <a:pPr marL="0" indent="0">
              <a:buFont typeface="Arial" panose="020B0604020202020204" pitchFamily="34" charset="0"/>
              <a:buNone/>
            </a:pPr>
            <a:r>
              <a:rPr lang="en-PH" sz="1600" b="1" dirty="0">
                <a:solidFill>
                  <a:srgbClr val="32418C"/>
                </a:solidFill>
              </a:rPr>
              <a:t>In simple terms:</a:t>
            </a:r>
          </a:p>
          <a:p>
            <a:pPr marL="0" indent="0">
              <a:buFont typeface="Arial" panose="020B0604020202020204" pitchFamily="34" charset="0"/>
              <a:buNone/>
            </a:pPr>
            <a:r>
              <a:rPr lang="en-PH" sz="1600" dirty="0"/>
              <a:t>Light colors get lighter.</a:t>
            </a:r>
          </a:p>
          <a:p>
            <a:pPr marL="0" indent="0">
              <a:buFont typeface="Arial" panose="020B0604020202020204" pitchFamily="34" charset="0"/>
              <a:buNone/>
            </a:pPr>
            <a:r>
              <a:rPr lang="en-PH" sz="1600" dirty="0"/>
              <a:t>Dark colors get darker.</a:t>
            </a:r>
          </a:p>
          <a:p>
            <a:pPr marL="0" indent="0">
              <a:buFont typeface="Arial" panose="020B0604020202020204" pitchFamily="34" charset="0"/>
              <a:buNone/>
            </a:pPr>
            <a:r>
              <a:rPr lang="en-PH" sz="1600" dirty="0"/>
              <a:t>It’s often used to add depth, contrast, or brightness to an image without losing detail.</a:t>
            </a:r>
          </a:p>
        </p:txBody>
      </p:sp>
    </p:spTree>
    <p:extLst>
      <p:ext uri="{BB962C8B-B14F-4D97-AF65-F5344CB8AC3E}">
        <p14:creationId xmlns:p14="http://schemas.microsoft.com/office/powerpoint/2010/main" val="2831007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7645-D8E6-23DE-A822-448BF1054783}"/>
              </a:ext>
            </a:extLst>
          </p:cNvPr>
          <p:cNvSpPr>
            <a:spLocks noGrp="1"/>
          </p:cNvSpPr>
          <p:nvPr>
            <p:ph type="title"/>
          </p:nvPr>
        </p:nvSpPr>
        <p:spPr>
          <a:xfrm>
            <a:off x="838199" y="826369"/>
            <a:ext cx="10974049" cy="1325563"/>
          </a:xfrm>
        </p:spPr>
        <p:txBody>
          <a:bodyPr/>
          <a:lstStyle/>
          <a:p>
            <a:r>
              <a:rPr lang="en-US" dirty="0">
                <a:solidFill>
                  <a:srgbClr val="32418C"/>
                </a:solidFill>
              </a:rPr>
              <a:t>2. Posterize</a:t>
            </a:r>
          </a:p>
        </p:txBody>
      </p:sp>
      <p:sp>
        <p:nvSpPr>
          <p:cNvPr id="3" name="Content Placeholder 2">
            <a:extLst>
              <a:ext uri="{FF2B5EF4-FFF2-40B4-BE49-F238E27FC236}">
                <a16:creationId xmlns:a16="http://schemas.microsoft.com/office/drawing/2014/main" id="{F9E9654B-D8E5-22CA-371A-57FADD13842B}"/>
              </a:ext>
            </a:extLst>
          </p:cNvPr>
          <p:cNvSpPr>
            <a:spLocks noGrp="1"/>
          </p:cNvSpPr>
          <p:nvPr>
            <p:ph idx="1"/>
          </p:nvPr>
        </p:nvSpPr>
        <p:spPr>
          <a:xfrm>
            <a:off x="838200" y="2286869"/>
            <a:ext cx="5257800" cy="4351338"/>
          </a:xfrm>
        </p:spPr>
        <p:txBody>
          <a:bodyPr>
            <a:normAutofit/>
          </a:bodyPr>
          <a:lstStyle/>
          <a:p>
            <a:pPr marL="0" indent="0" algn="ctr">
              <a:buNone/>
            </a:pPr>
            <a:r>
              <a:rPr lang="en-US" sz="2000" b="1" dirty="0">
                <a:solidFill>
                  <a:schemeClr val="bg1"/>
                </a:solidFill>
                <a:highlight>
                  <a:srgbClr val="32418C"/>
                </a:highlight>
              </a:rPr>
              <a:t>Learn to Posterize an Image in Photoshop</a:t>
            </a:r>
          </a:p>
          <a:p>
            <a:pPr marL="0" indent="0">
              <a:buNone/>
            </a:pPr>
            <a:endParaRPr lang="en-US" sz="2000" dirty="0"/>
          </a:p>
          <a:p>
            <a:r>
              <a:rPr lang="en-US" sz="2000" b="1" dirty="0">
                <a:solidFill>
                  <a:srgbClr val="32418C"/>
                </a:solidFill>
              </a:rPr>
              <a:t>Posterizing</a:t>
            </a:r>
            <a:r>
              <a:rPr lang="en-US" sz="2000" dirty="0"/>
              <a:t> reduces the number of colors in a photo to mimic the look of vintage posters.</a:t>
            </a:r>
            <a:br>
              <a:rPr lang="en-US" sz="2000" dirty="0"/>
            </a:br>
            <a:endParaRPr lang="en-US" sz="2000" dirty="0"/>
          </a:p>
          <a:p>
            <a:r>
              <a:rPr lang="en-US" sz="2000" dirty="0"/>
              <a:t>Creates abrupt transitions between </a:t>
            </a:r>
            <a:r>
              <a:rPr lang="en-US" sz="2000" b="1" dirty="0">
                <a:solidFill>
                  <a:srgbClr val="32418C"/>
                </a:solidFill>
              </a:rPr>
              <a:t>colors</a:t>
            </a:r>
            <a:r>
              <a:rPr lang="en-US" sz="2000" dirty="0"/>
              <a:t> and </a:t>
            </a:r>
            <a:r>
              <a:rPr lang="en-US" sz="2000" b="1" dirty="0">
                <a:solidFill>
                  <a:srgbClr val="32418C"/>
                </a:solidFill>
              </a:rPr>
              <a:t>brightness</a:t>
            </a:r>
            <a:r>
              <a:rPr lang="en-US" sz="2000" dirty="0"/>
              <a:t> levels, instead of smooth gradations.</a:t>
            </a:r>
            <a:br>
              <a:rPr lang="en-US" sz="2000" dirty="0"/>
            </a:br>
            <a:endParaRPr lang="en-US" sz="2000" dirty="0"/>
          </a:p>
          <a:p>
            <a:r>
              <a:rPr lang="en-US" sz="2000" dirty="0"/>
              <a:t>Gives the image a </a:t>
            </a:r>
            <a:r>
              <a:rPr lang="en-US" sz="2000" b="1" dirty="0">
                <a:solidFill>
                  <a:srgbClr val="32418C"/>
                </a:solidFill>
              </a:rPr>
              <a:t>simplified</a:t>
            </a:r>
            <a:r>
              <a:rPr lang="en-US" sz="2000" dirty="0"/>
              <a:t>, </a:t>
            </a:r>
            <a:r>
              <a:rPr lang="en-US" sz="2000" b="1" dirty="0">
                <a:solidFill>
                  <a:srgbClr val="32418C"/>
                </a:solidFill>
              </a:rPr>
              <a:t>painted</a:t>
            </a:r>
            <a:r>
              <a:rPr lang="en-US" sz="2000" dirty="0"/>
              <a:t>, or </a:t>
            </a:r>
            <a:r>
              <a:rPr lang="en-US" sz="2000" b="1" dirty="0">
                <a:solidFill>
                  <a:srgbClr val="32418C"/>
                </a:solidFill>
              </a:rPr>
              <a:t>airbrushed</a:t>
            </a:r>
            <a:r>
              <a:rPr lang="en-US" sz="2000" dirty="0"/>
              <a:t> appearance by reducing detail.</a:t>
            </a:r>
          </a:p>
        </p:txBody>
      </p:sp>
      <p:pic>
        <p:nvPicPr>
          <p:cNvPr id="8" name="Picture 7">
            <a:extLst>
              <a:ext uri="{FF2B5EF4-FFF2-40B4-BE49-F238E27FC236}">
                <a16:creationId xmlns:a16="http://schemas.microsoft.com/office/drawing/2014/main" id="{7628CA4E-3E92-F09C-D2FD-C46202C5E649}"/>
              </a:ext>
            </a:extLst>
          </p:cNvPr>
          <p:cNvPicPr>
            <a:picLocks noChangeAspect="1"/>
          </p:cNvPicPr>
          <p:nvPr/>
        </p:nvPicPr>
        <p:blipFill>
          <a:blip r:embed="rId3"/>
          <a:stretch>
            <a:fillRect/>
          </a:stretch>
        </p:blipFill>
        <p:spPr>
          <a:xfrm>
            <a:off x="8896260" y="3405452"/>
            <a:ext cx="2851101" cy="2946138"/>
          </a:xfrm>
          <a:prstGeom prst="rect">
            <a:avLst/>
          </a:prstGeom>
        </p:spPr>
      </p:pic>
      <p:pic>
        <p:nvPicPr>
          <p:cNvPr id="9" name="Picture 8">
            <a:extLst>
              <a:ext uri="{FF2B5EF4-FFF2-40B4-BE49-F238E27FC236}">
                <a16:creationId xmlns:a16="http://schemas.microsoft.com/office/drawing/2014/main" id="{FFA2BE38-0E04-5FB6-310F-C9B71C57486B}"/>
              </a:ext>
            </a:extLst>
          </p:cNvPr>
          <p:cNvPicPr>
            <a:picLocks noChangeAspect="1"/>
          </p:cNvPicPr>
          <p:nvPr/>
        </p:nvPicPr>
        <p:blipFill>
          <a:blip r:embed="rId4"/>
          <a:stretch>
            <a:fillRect/>
          </a:stretch>
        </p:blipFill>
        <p:spPr>
          <a:xfrm>
            <a:off x="6096000" y="2444814"/>
            <a:ext cx="2570867" cy="2681535"/>
          </a:xfrm>
          <a:prstGeom prst="rect">
            <a:avLst/>
          </a:prstGeom>
        </p:spPr>
      </p:pic>
      <p:pic>
        <p:nvPicPr>
          <p:cNvPr id="10" name="Picture 9">
            <a:extLst>
              <a:ext uri="{FF2B5EF4-FFF2-40B4-BE49-F238E27FC236}">
                <a16:creationId xmlns:a16="http://schemas.microsoft.com/office/drawing/2014/main" id="{667804E6-901E-3F8A-8E71-F3840CE73713}"/>
              </a:ext>
            </a:extLst>
          </p:cNvPr>
          <p:cNvPicPr>
            <a:picLocks noChangeAspect="1"/>
          </p:cNvPicPr>
          <p:nvPr/>
        </p:nvPicPr>
        <p:blipFill>
          <a:blip r:embed="rId5"/>
          <a:stretch>
            <a:fillRect/>
          </a:stretch>
        </p:blipFill>
        <p:spPr>
          <a:xfrm>
            <a:off x="8896260" y="1224412"/>
            <a:ext cx="2851101" cy="2204588"/>
          </a:xfrm>
          <a:prstGeom prst="rect">
            <a:avLst/>
          </a:prstGeom>
        </p:spPr>
      </p:pic>
    </p:spTree>
    <p:extLst>
      <p:ext uri="{BB962C8B-B14F-4D97-AF65-F5344CB8AC3E}">
        <p14:creationId xmlns:p14="http://schemas.microsoft.com/office/powerpoint/2010/main" val="2073403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1203</TotalTime>
  <Words>5972</Words>
  <Application>Microsoft Macintosh PowerPoint</Application>
  <PresentationFormat>Widescreen</PresentationFormat>
  <Paragraphs>311</Paragraphs>
  <Slides>27</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Aptos</vt:lpstr>
      <vt:lpstr>Aptos Display</vt:lpstr>
      <vt:lpstr>Arial</vt:lpstr>
      <vt:lpstr>Office Theme</vt:lpstr>
      <vt:lpstr>Feature Selection Algorithms</vt:lpstr>
      <vt:lpstr>Learning Outcomes</vt:lpstr>
      <vt:lpstr>Part 1: Basic Photo Enhancements &amp; Effects</vt:lpstr>
      <vt:lpstr>1. The Eyes are the Window to the Soul</vt:lpstr>
      <vt:lpstr>Steps</vt:lpstr>
      <vt:lpstr>Steps</vt:lpstr>
      <vt:lpstr>Steps</vt:lpstr>
      <vt:lpstr>Takeaways</vt:lpstr>
      <vt:lpstr>2. Posterize</vt:lpstr>
      <vt:lpstr>2. Posterize</vt:lpstr>
      <vt:lpstr>2. Posterize</vt:lpstr>
      <vt:lpstr>2. Posterize</vt:lpstr>
      <vt:lpstr>Part 2: Storytelling Models</vt:lpstr>
      <vt:lpstr>1. Freytag’s Pyramid</vt:lpstr>
      <vt:lpstr>Exposition</vt:lpstr>
      <vt:lpstr>Rising Action</vt:lpstr>
      <vt:lpstr>Climax</vt:lpstr>
      <vt:lpstr>Falling Action</vt:lpstr>
      <vt:lpstr>Denouement (Resolution)</vt:lpstr>
      <vt:lpstr>2. The Hero’s Journey</vt:lpstr>
      <vt:lpstr>Departure (Separation)</vt:lpstr>
      <vt:lpstr>Initiation</vt:lpstr>
      <vt:lpstr>Return</vt:lpstr>
      <vt:lpstr>3. Fichtean Curve</vt:lpstr>
      <vt:lpstr>4. In Medias Res</vt:lpstr>
      <vt:lpstr>5. The Snowflake Method</vt:lpstr>
      <vt:lpstr>5. Red Herring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Rona Jenica Salazar</cp:lastModifiedBy>
  <cp:revision>8</cp:revision>
  <dcterms:created xsi:type="dcterms:W3CDTF">2024-08-08T01:29:50Z</dcterms:created>
  <dcterms:modified xsi:type="dcterms:W3CDTF">2024-11-19T06:34:26Z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